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76" r:id="rId4"/>
    <p:sldId id="258" r:id="rId5"/>
    <p:sldId id="260" r:id="rId6"/>
    <p:sldId id="273" r:id="rId7"/>
    <p:sldId id="259" r:id="rId8"/>
    <p:sldId id="270" r:id="rId9"/>
    <p:sldId id="261" r:id="rId10"/>
    <p:sldId id="271" r:id="rId11"/>
    <p:sldId id="262" r:id="rId12"/>
    <p:sldId id="278" r:id="rId13"/>
    <p:sldId id="280" r:id="rId14"/>
    <p:sldId id="275" r:id="rId15"/>
    <p:sldId id="282" r:id="rId16"/>
    <p:sldId id="281" r:id="rId17"/>
    <p:sldId id="279" r:id="rId18"/>
    <p:sldId id="268" r:id="rId19"/>
    <p:sldId id="272" r:id="rId20"/>
    <p:sldId id="269" r:id="rId21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76351" autoAdjust="0"/>
  </p:normalViewPr>
  <p:slideViewPr>
    <p:cSldViewPr snapToGrid="0">
      <p:cViewPr varScale="1">
        <p:scale>
          <a:sx n="85" d="100"/>
          <a:sy n="85" d="100"/>
        </p:scale>
        <p:origin x="159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8DF52D-7BC3-4EAC-B5CB-C0693EBEF972}" type="datetimeFigureOut">
              <a:rPr lang="it-IT" smtClean="0"/>
              <a:t>07/01/2026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9BEC60-B781-4BC8-A7BD-9914EA908A8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15655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Buongiorno a tutti. Siamo Danilo e Vincenzo e abbiamo realizzato il seguente progetto occupandoci dell'implementazione e dell'integrazione tra agenti RL e Language Models.</a:t>
            </a:r>
          </a:p>
          <a:p>
            <a:endParaRPr lang="it-IT" dirty="0"/>
          </a:p>
          <a:p>
            <a:r>
              <a:rPr lang="it-IT" dirty="0"/>
              <a:t>(L'obiettivo è sviluppare un NPC che si adatti all’ambiente del gioco </a:t>
            </a:r>
            <a:r>
              <a:rPr lang="it-IT" dirty="0" err="1"/>
              <a:t>Crafter</a:t>
            </a:r>
            <a:r>
              <a:rPr lang="it-IT" dirty="0"/>
              <a:t> unendo un agente con componenti LM.)</a:t>
            </a:r>
          </a:p>
          <a:p>
            <a:r>
              <a:rPr lang="it-IT" dirty="0"/>
              <a:t>Ma ora vedremo tutto nel dettaglio…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9BEC60-B781-4BC8-A7BD-9914EA908A8F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4289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EA01DE-A11F-1302-33BB-1A779496BE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681AC350-4233-E10F-1045-42916F703EB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268FBAE7-AE74-387D-47A8-C9A03A4425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Il prompt engineering è cruciale per ottenere sequenze coerenti dall'LLM. Abbiamo iniziato con un prompt base che elenca le 17 azioni valide, richiede il formato </a:t>
            </a:r>
            <a:r>
              <a:rPr lang="it-IT" dirty="0" err="1"/>
              <a:t>bracketed</a:t>
            </a:r>
            <a:r>
              <a:rPr lang="it-IT" dirty="0"/>
              <a:t> e include esempi buoni (con azioni reali) e cattivi (con </a:t>
            </a:r>
            <a:r>
              <a:rPr lang="it-IT" dirty="0" err="1"/>
              <a:t>placeholder</a:t>
            </a:r>
            <a:r>
              <a:rPr lang="it-IT" dirty="0"/>
              <a:t> o azioni invalide).</a:t>
            </a:r>
          </a:p>
          <a:p>
            <a:endParaRPr lang="it-IT" dirty="0"/>
          </a:p>
          <a:p>
            <a:r>
              <a:rPr lang="it-IT" dirty="0"/>
              <a:t>Per gestire gli errori, utilizziamo una TYPO_MAP per correggere variazioni comuni come '</a:t>
            </a:r>
            <a:r>
              <a:rPr lang="it-IT" dirty="0" err="1"/>
              <a:t>place_rock</a:t>
            </a:r>
            <a:r>
              <a:rPr lang="it-IT" dirty="0"/>
              <a:t>' in '</a:t>
            </a:r>
            <a:r>
              <a:rPr lang="it-IT" dirty="0" err="1"/>
              <a:t>place_stone</a:t>
            </a:r>
            <a:r>
              <a:rPr lang="it-IT" dirty="0"/>
              <a:t>’.</a:t>
            </a:r>
          </a:p>
          <a:p>
            <a:endParaRPr lang="it-IT" dirty="0"/>
          </a:p>
          <a:p>
            <a:r>
              <a:rPr lang="it-IT" dirty="0"/>
              <a:t>Quando il </a:t>
            </a:r>
            <a:r>
              <a:rPr lang="it-IT" dirty="0" err="1"/>
              <a:t>Reviewer</a:t>
            </a:r>
            <a:r>
              <a:rPr lang="it-IT" dirty="0"/>
              <a:t> forniva feedback, abbiamo raffinato il prompt integrando le correzioni per migliorare le successive generazioni, assicurando che l'</a:t>
            </a:r>
            <a:r>
              <a:rPr lang="it-IT" dirty="0" err="1"/>
              <a:t>Helper</a:t>
            </a:r>
            <a:r>
              <a:rPr lang="it-IT" dirty="0"/>
              <a:t> produca azioni valide e strategiche.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D903CFC-1E4E-6BCA-9209-53A4D783A2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9BEC60-B781-4BC8-A7BD-9914EA908A8F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344953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Il </a:t>
            </a:r>
            <a:r>
              <a:rPr lang="it-IT" dirty="0" err="1"/>
              <a:t>Reviewer</a:t>
            </a:r>
            <a:r>
              <a:rPr lang="it-IT" dirty="0"/>
              <a:t> è ottenuto tramite fine‑tuning su un dataset costruito ad hoc: registriamo stati di gioco, le azioni suggerite dall'</a:t>
            </a:r>
            <a:r>
              <a:rPr lang="it-IT" dirty="0" err="1"/>
              <a:t>Helper</a:t>
            </a:r>
            <a:r>
              <a:rPr lang="it-IT" dirty="0"/>
              <a:t>, l'esito di quelle azioni e i feedback correttivi generati manualmente o semi‑automaticamente.</a:t>
            </a:r>
          </a:p>
          <a:p>
            <a:endParaRPr lang="it-IT" dirty="0"/>
          </a:p>
          <a:p>
            <a:r>
              <a:rPr lang="it-IT" dirty="0"/>
              <a:t>Il primo passo è quindi il fine‑tuning.</a:t>
            </a:r>
          </a:p>
          <a:p>
            <a:endParaRPr lang="it-IT" dirty="0"/>
          </a:p>
          <a:p>
            <a:r>
              <a:rPr lang="it-IT" dirty="0"/>
              <a:t>Successivamente possiamo usare quel modello come input per una fase di ottimizzazione tramite PPO per adattare policy o metriche interne.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9BEC60-B781-4BC8-A7BD-9914EA908A8F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647200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FD45CB-B436-DC6F-635A-00345E3C01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E4B50673-123E-364D-6675-5730FE0DE16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444BEDDB-6653-4C26-F618-FCB7C39315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Per ottimizzare il </a:t>
            </a:r>
            <a:r>
              <a:rPr lang="it-IT" dirty="0" err="1"/>
              <a:t>Reviewer</a:t>
            </a:r>
            <a:r>
              <a:rPr lang="it-IT" dirty="0"/>
              <a:t> con PPO, abbiamo definito una </a:t>
            </a:r>
            <a:r>
              <a:rPr lang="it-IT" dirty="0" err="1"/>
              <a:t>reward</a:t>
            </a:r>
            <a:r>
              <a:rPr lang="it-IT" dirty="0"/>
              <a:t> </a:t>
            </a:r>
            <a:r>
              <a:rPr lang="it-IT" dirty="0" err="1"/>
              <a:t>function</a:t>
            </a:r>
            <a:r>
              <a:rPr lang="it-IT" dirty="0"/>
              <a:t> che valuta la qualità dei feedback generati.</a:t>
            </a:r>
          </a:p>
          <a:p>
            <a:r>
              <a:rPr lang="it-IT" dirty="0"/>
              <a:t>La funzione è multi-componente: penalizza feedback troppo corti o vuoti (-5.0),</a:t>
            </a:r>
          </a:p>
          <a:p>
            <a:r>
              <a:rPr lang="it-IT" dirty="0"/>
              <a:t>premia la presenza di termini strategici specifici di </a:t>
            </a:r>
            <a:r>
              <a:rPr lang="it-IT" dirty="0" err="1"/>
              <a:t>Crafter</a:t>
            </a:r>
            <a:r>
              <a:rPr lang="it-IT" dirty="0"/>
              <a:t> (+0.5 per termine),</a:t>
            </a:r>
          </a:p>
          <a:p>
            <a:r>
              <a:rPr lang="it-IT" dirty="0"/>
              <a:t>aggiunge un bonus significativo (+3.0) per l'</a:t>
            </a:r>
            <a:r>
              <a:rPr lang="it-IT" dirty="0" err="1"/>
              <a:t>overlap</a:t>
            </a:r>
            <a:r>
              <a:rPr lang="it-IT" dirty="0"/>
              <a:t> tra azioni suggerite e quelle ideali nel dataset,</a:t>
            </a:r>
          </a:p>
          <a:p>
            <a:r>
              <a:rPr lang="it-IT" dirty="0"/>
              <a:t>e premia feedback strutturati con indicatori di qualità come EXCELLENT o CRITICAL (+2.0).</a:t>
            </a:r>
          </a:p>
          <a:p>
            <a:r>
              <a:rPr lang="it-IT" dirty="0"/>
              <a:t>Inoltre, penalizza output troppo verbosi (-1.0 se superano 500 caratteri).</a:t>
            </a:r>
          </a:p>
          <a:p>
            <a:endParaRPr lang="it-IT" dirty="0"/>
          </a:p>
          <a:p>
            <a:r>
              <a:rPr lang="it-IT" dirty="0"/>
              <a:t>Questo schema di </a:t>
            </a:r>
            <a:r>
              <a:rPr lang="it-IT" dirty="0" err="1"/>
              <a:t>reward</a:t>
            </a:r>
            <a:r>
              <a:rPr lang="it-IT" dirty="0"/>
              <a:t> guida il modello a generare feedback concisi, strategici e orientati alle azioni di </a:t>
            </a:r>
            <a:r>
              <a:rPr lang="it-IT" dirty="0" err="1"/>
              <a:t>Crafter</a:t>
            </a:r>
            <a:r>
              <a:rPr lang="it-IT" dirty="0"/>
              <a:t>.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C4EB920-9FC5-7CA2-7B7B-68022FA0EE2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9BEC60-B781-4BC8-A7BD-9914EA908A8F}" type="slidenum">
              <a:rPr lang="it-IT" smtClean="0"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662451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FF0880-04DD-2886-61C0-CE168462AE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F5CDA8A9-01F2-AEF4-28FD-B72EA275F5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FE6FDA26-2B8D-B635-681B-3D39D6F9D7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D01F182-0325-766D-F89B-C63C2596F6A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9BEC60-B781-4BC8-A7BD-9914EA908A8F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708022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A7976A-3BA4-C633-C568-EC80741D40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D878E5F2-C91C-42A0-92AA-322DE9D84A3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BF0477D3-D300-8669-530B-D9EE537712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6DE3F039-A239-FA1A-C89E-ADCCAE73C8F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9BEC60-B781-4BC8-A7BD-9914EA908A8F}" type="slidenum">
              <a:rPr lang="it-IT" smtClean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600138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B58DB3-3862-440C-352A-774FE7FB4E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4D73F2EB-3FDA-7546-94CC-C07FFB35C9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20F1A705-BB50-1BF7-9171-F567D7CDDC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66ABBF56-7EA7-E5F0-525B-037A80FE5C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9BEC60-B781-4BC8-A7BD-9914EA908A8F}" type="slidenum">
              <a:rPr lang="it-IT" smtClean="0"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54792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248E32-9530-7C6F-D3FF-02C9E014FA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C1E1B471-D422-E873-9E7A-23E500EA82C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1A625852-1873-E0BE-84B0-2F212A023C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0C1A79D-CE13-F6B2-4D20-3E77CD95AC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9BEC60-B781-4BC8-A7BD-9914EA908A8F}" type="slidenum">
              <a:rPr lang="it-IT" smtClean="0"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541767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2CC9B6-6A47-2032-74EB-0D9B972642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9481C48D-708A-777B-2CD2-98D4750F762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D2216D24-B6BB-8933-432F-FAB79A5214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64B6D36-693E-2EA5-F3EB-009F49C4A5B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9BEC60-B781-4BC8-A7BD-9914EA908A8F}" type="slidenum">
              <a:rPr lang="it-IT" smtClean="0"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714486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Durante l'implementazione abbiamo affrontato diverse challenge critiche.</a:t>
            </a:r>
          </a:p>
          <a:p>
            <a:r>
              <a:rPr lang="it-IT" dirty="0"/>
              <a:t>La </a:t>
            </a:r>
            <a:r>
              <a:rPr lang="it-IT" dirty="0" err="1"/>
              <a:t>sparsità</a:t>
            </a:r>
            <a:r>
              <a:rPr lang="it-IT" dirty="0"/>
              <a:t> del </a:t>
            </a:r>
            <a:r>
              <a:rPr lang="it-IT" dirty="0" err="1"/>
              <a:t>reward</a:t>
            </a:r>
            <a:r>
              <a:rPr lang="it-IT" dirty="0"/>
              <a:t> è stata risolta con un sistema di shaping che aggiunge bonus per raccolta risorse, salute e </a:t>
            </a:r>
            <a:r>
              <a:rPr lang="it-IT" dirty="0" err="1"/>
              <a:t>crafting</a:t>
            </a:r>
            <a:r>
              <a:rPr lang="it-IT" dirty="0"/>
              <a:t>.</a:t>
            </a:r>
          </a:p>
          <a:p>
            <a:endParaRPr lang="it-IT" dirty="0"/>
          </a:p>
          <a:p>
            <a:r>
              <a:rPr lang="it-IT" dirty="0"/>
              <a:t>Per le situazioni critiche abbiamo implementato re-planning basato su trigger come salute bassa o </a:t>
            </a:r>
            <a:r>
              <a:rPr lang="it-IT" dirty="0" err="1"/>
              <a:t>depletion</a:t>
            </a:r>
            <a:r>
              <a:rPr lang="it-IT" dirty="0"/>
              <a:t> risorse, riducendo il </a:t>
            </a:r>
            <a:r>
              <a:rPr lang="it-IT" dirty="0" err="1"/>
              <a:t>death</a:t>
            </a:r>
            <a:r>
              <a:rPr lang="it-IT" dirty="0"/>
              <a:t> rate. La morte precoce dell'agente è stata affrontata con strategie di sopravvivenza e incentivi per la gestione della salute, abbassando ulteriormente il </a:t>
            </a:r>
            <a:r>
              <a:rPr lang="it-IT" dirty="0" err="1"/>
              <a:t>death</a:t>
            </a:r>
            <a:r>
              <a:rPr lang="it-IT" dirty="0"/>
              <a:t> rate.</a:t>
            </a:r>
          </a:p>
          <a:p>
            <a:endParaRPr lang="it-IT" dirty="0"/>
          </a:p>
          <a:p>
            <a:r>
              <a:rPr lang="it-IT" dirty="0"/>
              <a:t>Le </a:t>
            </a:r>
            <a:r>
              <a:rPr lang="it-IT" dirty="0" err="1"/>
              <a:t>hallucinations</a:t>
            </a:r>
            <a:r>
              <a:rPr lang="it-IT" dirty="0"/>
              <a:t> e </a:t>
            </a:r>
            <a:r>
              <a:rPr lang="it-IT" dirty="0" err="1"/>
              <a:t>typos</a:t>
            </a:r>
            <a:r>
              <a:rPr lang="it-IT" dirty="0"/>
              <a:t> dell'LLM sono state gestite con una TYPO_MAP e validazione.</a:t>
            </a:r>
          </a:p>
          <a:p>
            <a:endParaRPr lang="it-IT" dirty="0"/>
          </a:p>
          <a:p>
            <a:r>
              <a:rPr lang="it-IT" dirty="0"/>
              <a:t>Il limite di token dell'LLM è stato gestito limitando le sequenze a 3-5 azioni per evitare </a:t>
            </a:r>
            <a:r>
              <a:rPr lang="it-IT" dirty="0" err="1"/>
              <a:t>truncation</a:t>
            </a:r>
            <a:r>
              <a:rPr lang="it-IT" dirty="0"/>
              <a:t> e mantenere risposte coerenti. Infine, abbiamo ottimizzato la lunghezza delle sequenze a 3-5 azioni per bilanciare pianificazione strategica e capacità di adattamento, e ridotto l'overhead computazionale con </a:t>
            </a:r>
            <a:r>
              <a:rPr lang="it-IT" dirty="0" err="1"/>
              <a:t>threshold</a:t>
            </a:r>
            <a:r>
              <a:rPr lang="it-IT" dirty="0"/>
              <a:t> </a:t>
            </a:r>
            <a:r>
              <a:rPr lang="it-IT" dirty="0" err="1"/>
              <a:t>decay</a:t>
            </a:r>
            <a:r>
              <a:rPr lang="it-IT" dirty="0"/>
              <a:t> e caching delle risposte LLM. Inoltre, abbiamo gestito il contesto LLM ottimizzando gli input per evitare saturazione del </a:t>
            </a:r>
            <a:r>
              <a:rPr lang="it-IT" dirty="0" err="1"/>
              <a:t>context</a:t>
            </a:r>
            <a:r>
              <a:rPr lang="it-IT" dirty="0"/>
              <a:t> window, prevenendo crash del modello e garantendo stabilità operativa.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9BEC60-B781-4BC8-A7BD-9914EA908A8F}" type="slidenum">
              <a:rPr lang="it-IT" smtClean="0"/>
              <a:t>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997063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1E5E3B-6B99-6A99-0C18-049560C1E9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1AA3C2CB-995A-96D9-90FA-04B1A4351FE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43E12D26-D491-144E-CB8D-04BEBD9226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In conclusione, </a:t>
            </a:r>
            <a:r>
              <a:rPr lang="it-IT" dirty="0" err="1"/>
              <a:t>HeRoN</a:t>
            </a:r>
            <a:r>
              <a:rPr lang="it-IT" dirty="0"/>
              <a:t> rappresenta un'architettura innovativa che integra </a:t>
            </a:r>
            <a:r>
              <a:rPr lang="it-IT" dirty="0" err="1"/>
              <a:t>Reinforcement</a:t>
            </a:r>
            <a:r>
              <a:rPr lang="it-IT" dirty="0"/>
              <a:t> Learning con Large Language Models per creare NPC adattivi in ambienti complessi come </a:t>
            </a:r>
            <a:r>
              <a:rPr lang="it-IT" dirty="0" err="1"/>
              <a:t>Crafter</a:t>
            </a:r>
            <a:r>
              <a:rPr lang="it-IT" dirty="0"/>
              <a:t>.</a:t>
            </a:r>
          </a:p>
          <a:p>
            <a:endParaRPr lang="it-IT" dirty="0"/>
          </a:p>
          <a:p>
            <a:r>
              <a:rPr lang="it-IT" dirty="0"/>
              <a:t>I risultati dimostrano miglioramenti significativi rispetto alla baseline DQN, con un aumento degli achievement medi e una convergenza accelerata.</a:t>
            </a:r>
          </a:p>
          <a:p>
            <a:endParaRPr lang="it-IT" dirty="0"/>
          </a:p>
          <a:p>
            <a:r>
              <a:rPr lang="it-IT" dirty="0"/>
              <a:t>L'impatto principale è nella capacità di combinare apprendimento autonomo con ragionamento strategico guidato dall'LLM. Per gli sviluppi futuri, proponiamo pianificazione gerarchica per obiettivi distanti, </a:t>
            </a:r>
            <a:r>
              <a:rPr lang="it-IT" dirty="0" err="1"/>
              <a:t>threshold</a:t>
            </a:r>
            <a:r>
              <a:rPr lang="it-IT" dirty="0"/>
              <a:t> adattivi basati su performance, memoria episodica per strategie riuscite, estensioni a scenari multi-agent, multi modale </a:t>
            </a:r>
            <a:r>
              <a:rPr lang="it-IT" dirty="0" err="1"/>
              <a:t>llm</a:t>
            </a:r>
            <a:r>
              <a:rPr lang="it-IT" dirty="0"/>
              <a:t>, algoritmi ibridi. Questo lavoro apre la strada a agenti intelligenti più flessibili e capaci in giochi e applicazioni reali.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C19F057-F926-4BF2-D589-34B1577135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9BEC60-B781-4BC8-A7BD-9914EA908A8F}" type="slidenum">
              <a:rPr lang="it-IT" smtClean="0"/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89298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/>
              <a:t>Innanzitutto, inizieremo discutendo il contesto, la motivazione e gli obiettivi del progetto, all'ambiente di </a:t>
            </a:r>
            <a:r>
              <a:rPr lang="it-IT" dirty="0" err="1"/>
              <a:t>Crafter</a:t>
            </a:r>
            <a:r>
              <a:rPr lang="it-IT" dirty="0"/>
              <a:t> e al </a:t>
            </a:r>
            <a:r>
              <a:rPr lang="it-IT" dirty="0" err="1"/>
              <a:t>reward</a:t>
            </a:r>
            <a:r>
              <a:rPr lang="it-IT" dirty="0"/>
              <a:t> shaping;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/>
              <a:t>Poi passeremo all'architettura </a:t>
            </a:r>
            <a:r>
              <a:rPr lang="it-IT" dirty="0" err="1"/>
              <a:t>HeRoN</a:t>
            </a:r>
            <a:r>
              <a:rPr lang="it-IT" dirty="0"/>
              <a:t>, all'addestramento del NPC con ottimizzazione dell'</a:t>
            </a:r>
            <a:r>
              <a:rPr lang="it-IT" dirty="0" err="1"/>
              <a:t>Helper</a:t>
            </a:r>
            <a:r>
              <a:rPr lang="it-IT" dirty="0"/>
              <a:t> e del </a:t>
            </a:r>
            <a:r>
              <a:rPr lang="it-IT" dirty="0" err="1"/>
              <a:t>Reviewer</a:t>
            </a:r>
            <a:r>
              <a:rPr lang="it-IT" dirty="0"/>
              <a:t>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/>
              <a:t>Infine alla valutazione, alle challenge affrontate e alle conclusioni finali.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9BEC60-B781-4BC8-A7BD-9914EA908A8F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0650599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Grazie per l'attenzione. Siamo Danilo e Vincenzo, e siamo felici di rispondere a qualsiasi domanda sui dettagli implementativi, risultati o sviluppi futuri. Se interessati, possiamo mostrare demo delle </a:t>
            </a:r>
            <a:r>
              <a:rPr lang="it-IT" dirty="0" err="1"/>
              <a:t>run</a:t>
            </a:r>
            <a:r>
              <a:rPr lang="it-IT" dirty="0"/>
              <a:t>, fornire codice aggiuntivo o discutere estensioni del lavoro. Grazie ancora!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9BEC60-B781-4BC8-A7BD-9914EA908A8F}" type="slidenum">
              <a:rPr lang="it-IT" smtClean="0"/>
              <a:t>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172346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D16314-1E89-9379-E0F4-7F0DF93AF6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1A14FD20-0B1A-746F-D067-880E84AB407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115D0173-3B28-6B18-7950-7D0ACE8FC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Crafter</a:t>
            </a:r>
            <a:r>
              <a:rPr lang="it-IT" dirty="0"/>
              <a:t> è un gioco di sopravvivenza open‑world 2D (simile a Minecraft), con scenari ricchi e obiettivi sparsi, una combinazione ideale per studiare </a:t>
            </a:r>
            <a:r>
              <a:rPr lang="it-IT" dirty="0" err="1"/>
              <a:t>decision</a:t>
            </a:r>
            <a:r>
              <a:rPr lang="it-IT" dirty="0"/>
              <a:t> making in condizioni realistiche e difficili per il </a:t>
            </a:r>
            <a:r>
              <a:rPr lang="it-IT" dirty="0" err="1"/>
              <a:t>Reinforcement</a:t>
            </a:r>
            <a:r>
              <a:rPr lang="it-IT" dirty="0"/>
              <a:t> Learning.</a:t>
            </a:r>
          </a:p>
          <a:p>
            <a:endParaRPr lang="it-IT" dirty="0"/>
          </a:p>
          <a:p>
            <a:r>
              <a:rPr lang="it-IT" dirty="0"/>
              <a:t>La sfida principale che affrontiamo è far prendere all'NPC decisioni coerenti e sequenziali in presenza di queste condizioni (ricompense rare e situazioni di rischio).</a:t>
            </a:r>
          </a:p>
          <a:p>
            <a:endParaRPr lang="it-IT" dirty="0"/>
          </a:p>
          <a:p>
            <a:r>
              <a:rPr lang="it-IT" dirty="0"/>
              <a:t>Per affrontare tale sfida abbiamo scelto un approccio ibrido: DQN per apprendere policy e 2 LLM: uno per generare suggerimenti (</a:t>
            </a:r>
            <a:r>
              <a:rPr lang="it-IT" dirty="0" err="1"/>
              <a:t>Helper</a:t>
            </a:r>
            <a:r>
              <a:rPr lang="it-IT" dirty="0"/>
              <a:t>) e uno per fornire feedback correttivi (</a:t>
            </a:r>
            <a:r>
              <a:rPr lang="it-IT" dirty="0" err="1"/>
              <a:t>Reviewer</a:t>
            </a:r>
            <a:r>
              <a:rPr lang="it-IT" dirty="0"/>
              <a:t>), creando un ciclo </a:t>
            </a:r>
            <a:r>
              <a:rPr lang="it-IT" dirty="0" err="1"/>
              <a:t>Helper→Reviewer→NPC</a:t>
            </a:r>
            <a:r>
              <a:rPr lang="it-IT" dirty="0"/>
              <a:t> che unisce pianificazione rapida e apprendimento autonomo.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5AEF091-4DF5-6F4D-9E5A-4DFAF10B49A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9BEC60-B781-4BC8-A7BD-9914EA908A8F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65787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Gli obiettivi principali sono quattro:</a:t>
            </a:r>
          </a:p>
          <a:p>
            <a:endParaRPr lang="it-IT" dirty="0"/>
          </a:p>
          <a:p>
            <a:pPr marL="228600" indent="-228600">
              <a:buFont typeface="+mj-lt"/>
              <a:buAutoNum type="arabicPeriod"/>
            </a:pPr>
            <a:r>
              <a:rPr lang="it-IT" dirty="0"/>
              <a:t>Primo: adattare e fine‑</a:t>
            </a:r>
            <a:r>
              <a:rPr lang="it-IT" dirty="0" err="1"/>
              <a:t>tunare</a:t>
            </a:r>
            <a:r>
              <a:rPr lang="it-IT" dirty="0"/>
              <a:t> il </a:t>
            </a:r>
            <a:r>
              <a:rPr lang="it-IT" dirty="0" err="1"/>
              <a:t>Reviewer</a:t>
            </a:r>
            <a:r>
              <a:rPr lang="it-IT" dirty="0"/>
              <a:t> perché il linguaggio generale non è sufficiente per valutare azioni specifiche di </a:t>
            </a:r>
            <a:r>
              <a:rPr lang="it-IT" dirty="0" err="1"/>
              <a:t>Crafter</a:t>
            </a:r>
            <a:r>
              <a:rPr lang="it-IT" dirty="0"/>
              <a:t>; servono esempi e correzioni mirate.</a:t>
            </a:r>
          </a:p>
          <a:p>
            <a:pPr marL="228600" indent="-228600">
              <a:buFont typeface="+mj-lt"/>
              <a:buAutoNum type="arabicPeriod"/>
            </a:pPr>
            <a:r>
              <a:rPr lang="it-IT" dirty="0"/>
              <a:t>Secondo: modificare l'</a:t>
            </a:r>
            <a:r>
              <a:rPr lang="it-IT" dirty="0" err="1"/>
              <a:t>Helper</a:t>
            </a:r>
            <a:r>
              <a:rPr lang="it-IT" dirty="0"/>
              <a:t> per produrre set di azioni coerenti e sequenziali, non singole mosse, in modo da permettere pianificazioni a breve termine.</a:t>
            </a:r>
          </a:p>
          <a:p>
            <a:pPr marL="228600" indent="-228600">
              <a:buFont typeface="+mj-lt"/>
              <a:buAutoNum type="arabicPeriod"/>
            </a:pPr>
            <a:r>
              <a:rPr lang="it-IT" dirty="0"/>
              <a:t>Terzo: implementare e addestrare l'NPC tramite DQN con </a:t>
            </a:r>
            <a:r>
              <a:rPr lang="it-IT" dirty="0" err="1"/>
              <a:t>reward</a:t>
            </a:r>
            <a:r>
              <a:rPr lang="it-IT" dirty="0"/>
              <a:t> shaping per accelerare l'apprendimento.</a:t>
            </a:r>
          </a:p>
          <a:p>
            <a:pPr marL="228600" indent="-228600">
              <a:buFont typeface="+mj-lt"/>
              <a:buAutoNum type="arabicPeriod"/>
            </a:pPr>
            <a:r>
              <a:rPr lang="it-IT" dirty="0"/>
              <a:t>Quarto: valutare l'intero sistema confrontandolo con una baseline DQN pura per misurare il contributo degli LLM.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9BEC60-B781-4BC8-A7BD-9914EA908A8F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355013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Nell’ambiente </a:t>
            </a:r>
            <a:r>
              <a:rPr lang="it-IT" dirty="0" err="1"/>
              <a:t>Crafter</a:t>
            </a:r>
            <a:r>
              <a:rPr lang="it-IT" dirty="0"/>
              <a:t>:</a:t>
            </a:r>
          </a:p>
          <a:p>
            <a:r>
              <a:rPr lang="it-IT" dirty="0"/>
              <a:t>Lo stato è un vettore compatto a 43 dimensioni: 16 valori per l'inventario che rappresentano risorse e strumenti, 2 per la posizione, 3 per status come salute e giorno/notte, e 22 flag binarie per gli </a:t>
            </a:r>
            <a:r>
              <a:rPr lang="it-IT" dirty="0" err="1"/>
              <a:t>achievements</a:t>
            </a:r>
            <a:r>
              <a:rPr lang="it-IT" dirty="0"/>
              <a:t>.</a:t>
            </a:r>
          </a:p>
          <a:p>
            <a:r>
              <a:rPr lang="it-IT" dirty="0"/>
              <a:t>Questo formato fornisce informazioni semantiche rilevanti e l'addestramento più stabile.</a:t>
            </a:r>
          </a:p>
          <a:p>
            <a:endParaRPr lang="it-IT" dirty="0"/>
          </a:p>
          <a:p>
            <a:r>
              <a:rPr lang="it-IT" dirty="0"/>
              <a:t>Le azioni disponibili (17) spaziano dal movimento alle azioni contestuali come `do`, `</a:t>
            </a:r>
            <a:r>
              <a:rPr lang="it-IT" dirty="0" err="1"/>
              <a:t>sleep</a:t>
            </a:r>
            <a:r>
              <a:rPr lang="it-IT" dirty="0"/>
              <a:t>` o </a:t>
            </a:r>
            <a:r>
              <a:rPr lang="it-IT" dirty="0" err="1"/>
              <a:t>crafting</a:t>
            </a:r>
            <a:r>
              <a:rPr lang="it-IT" dirty="0"/>
              <a:t> (`make_*`).</a:t>
            </a:r>
          </a:p>
          <a:p>
            <a:endParaRPr lang="it-IT" dirty="0"/>
          </a:p>
          <a:p>
            <a:r>
              <a:rPr lang="it-IT" dirty="0"/>
              <a:t>Per la ricompensa distinguiamo il `</a:t>
            </a:r>
            <a:r>
              <a:rPr lang="it-IT" dirty="0" err="1"/>
              <a:t>native_reward</a:t>
            </a:r>
            <a:r>
              <a:rPr lang="it-IT" dirty="0"/>
              <a:t>` dallo `</a:t>
            </a:r>
            <a:r>
              <a:rPr lang="it-IT" dirty="0" err="1"/>
              <a:t>shaped_reward</a:t>
            </a:r>
            <a:r>
              <a:rPr lang="it-IT" dirty="0"/>
              <a:t>`.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9BEC60-B781-4BC8-A7BD-9914EA908A8F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647101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1D9FB1-801E-B198-999A-51A6E6DCDC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347414C8-9A2D-E6FE-6A3E-51AC72F6E97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777684D9-D690-4DFD-22C2-F3B397632D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… Spieghiamo quindi la differenza tra le due ricompense in </a:t>
            </a:r>
            <a:r>
              <a:rPr lang="it-IT" dirty="0" err="1"/>
              <a:t>HeRoN</a:t>
            </a:r>
            <a:r>
              <a:rPr lang="it-IT" dirty="0"/>
              <a:t>:</a:t>
            </a:r>
          </a:p>
          <a:p>
            <a:endParaRPr lang="it-IT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/>
              <a:t>Il `</a:t>
            </a:r>
            <a:r>
              <a:rPr lang="it-IT" dirty="0" err="1"/>
              <a:t>native_reward</a:t>
            </a:r>
            <a:r>
              <a:rPr lang="it-IT" dirty="0"/>
              <a:t>` è più raro: dà solo +1 quando si sblocca un achievement, rendendo l'apprendimento più lento e difficile.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/>
              <a:t>Per accelerarlo, usiamo `</a:t>
            </a:r>
            <a:r>
              <a:rPr lang="it-IT" dirty="0" err="1"/>
              <a:t>shaped_reward</a:t>
            </a:r>
            <a:r>
              <a:rPr lang="it-IT" dirty="0"/>
              <a:t>` che aggiunge bonus incrementali intermedi: +0.1 per risorse raccolte, +0.02 per miglioramento salute, cibo o acqua, +0.3 per </a:t>
            </a:r>
            <a:r>
              <a:rPr lang="it-IT" dirty="0" err="1"/>
              <a:t>crafting</a:t>
            </a:r>
            <a:r>
              <a:rPr lang="it-IT" dirty="0"/>
              <a:t> strumenti.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it-IT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it-IT" dirty="0"/>
              <a:t>La ricompensa finale combina tutto, guidando il DQN verso comportamenti utili senza alterare gli obiettivi finali. Questo riduce la varianza e accelera la convergenza (e quindi migliora il training).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A303214-2A33-44CA-8E4B-60CBB7DFC2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9BEC60-B781-4BC8-A7BD-9914EA908A8F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261059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Passiamo ora a presentare l'architettura di alto livello </a:t>
            </a:r>
            <a:r>
              <a:rPr lang="it-IT" dirty="0" err="1"/>
              <a:t>HeRoN</a:t>
            </a:r>
            <a:r>
              <a:rPr lang="it-IT" dirty="0"/>
              <a:t>, composta da tre componenti principali:</a:t>
            </a:r>
          </a:p>
          <a:p>
            <a:endParaRPr lang="it-IT" dirty="0"/>
          </a:p>
          <a:p>
            <a:pPr marL="228600" indent="-228600">
              <a:buFont typeface="+mj-lt"/>
              <a:buAutoNum type="arabicPeriod"/>
            </a:pPr>
            <a:r>
              <a:rPr lang="it-IT" dirty="0" err="1"/>
              <a:t>DQNAgent</a:t>
            </a:r>
            <a:r>
              <a:rPr lang="it-IT" dirty="0"/>
              <a:t> è il nostro NPC che impara a prendere decisioni in maniera autonoma (basato su Double DQN con </a:t>
            </a:r>
            <a:r>
              <a:rPr lang="it-IT" dirty="0" err="1"/>
              <a:t>prioritized</a:t>
            </a:r>
            <a:r>
              <a:rPr lang="it-IT" dirty="0"/>
              <a:t> replay per l'apprendimento robusto);</a:t>
            </a:r>
          </a:p>
          <a:p>
            <a:pPr marL="228600" indent="-228600">
              <a:buFont typeface="+mj-lt"/>
              <a:buAutoNum type="arabicPeriod"/>
            </a:pPr>
            <a:r>
              <a:rPr lang="it-IT" dirty="0" err="1"/>
              <a:t>Helper</a:t>
            </a:r>
            <a:r>
              <a:rPr lang="it-IT" dirty="0"/>
              <a:t> è un LLM zero-shot per generare sequenze di azioni strategiche (</a:t>
            </a:r>
            <a:r>
              <a:rPr lang="it-IT" dirty="0" err="1"/>
              <a:t>Qwen</a:t>
            </a:r>
            <a:r>
              <a:rPr lang="it-IT" dirty="0"/>
              <a:t>);</a:t>
            </a:r>
          </a:p>
          <a:p>
            <a:pPr marL="228600" indent="-228600">
              <a:buFont typeface="+mj-lt"/>
              <a:buAutoNum type="arabicPeriod"/>
            </a:pPr>
            <a:r>
              <a:rPr lang="it-IT" dirty="0" err="1"/>
              <a:t>Reviewer</a:t>
            </a:r>
            <a:r>
              <a:rPr lang="it-IT" dirty="0"/>
              <a:t> è un altro modello (T5 fine-</a:t>
            </a:r>
            <a:r>
              <a:rPr lang="it-IT" dirty="0" err="1"/>
              <a:t>tuned</a:t>
            </a:r>
            <a:r>
              <a:rPr lang="it-IT" dirty="0"/>
              <a:t>) per valutare e correggere i suggerimenti.</a:t>
            </a:r>
          </a:p>
          <a:p>
            <a:pPr marL="0" indent="0">
              <a:buFont typeface="+mj-lt"/>
              <a:buNone/>
            </a:pPr>
            <a:endParaRPr lang="it-IT" dirty="0"/>
          </a:p>
          <a:p>
            <a:pPr marL="0" indent="0">
              <a:buFont typeface="+mj-lt"/>
              <a:buNone/>
            </a:pPr>
            <a:r>
              <a:rPr lang="it-IT" dirty="0"/>
              <a:t>(Il flusso decisionale è controllato da una soglia (di cui discuteremo successivamente) che decide se usare l'LLM o la DQN. Questa soglia decresce gradualmente per permettere al DQN di imparare autonomamente. Inoltre, trigger di re-planning come sblocco achievement o situazioni critiche riattivano le query LLM per adattarsi dinamicamente.)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9BEC60-B781-4BC8-A7BD-9914EA908A8F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959666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878C8C-73B5-3BB0-3028-3AE022D755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FE735FA2-767D-3289-5A09-82E48BBAEEC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FA5782B2-51B3-E37B-52F4-9173994526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L'addestramento dell'NPC avviene in modo iterativo e si basa su questi passaggi: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it-IT" dirty="0"/>
          </a:p>
          <a:p>
            <a:pPr marL="228600" indent="-228600">
              <a:buFont typeface="+mj-lt"/>
              <a:buAutoNum type="arabicPeriod"/>
            </a:pPr>
            <a:r>
              <a:rPr lang="it-IT" dirty="0"/>
              <a:t>L'agente NPC utilizza una rete neurale chiamata Double DQN. Double DQN è composta da due reti: la "policy network" che sceglie le azioni; la "target network" che calcola il valore ideale delle azioni scelte per evitare errori di stima. La rete quindi riceve lo stato del gioco e calcola quanto è davvero vantaggiosa e buona ogni azione possibile.</a:t>
            </a:r>
          </a:p>
          <a:p>
            <a:pPr marL="228600" indent="-228600">
              <a:buFont typeface="+mj-lt"/>
              <a:buAutoNum type="arabicPeriod"/>
            </a:pPr>
            <a:r>
              <a:rPr lang="it-IT" dirty="0"/>
              <a:t>Dopo ogni azione, la rete calcola la funzione di perdita Q (L) confrontando la previsione Q(</a:t>
            </a:r>
            <a:r>
              <a:rPr lang="it-IT" dirty="0" err="1"/>
              <a:t>s,a</a:t>
            </a:r>
            <a:r>
              <a:rPr lang="it-IT" dirty="0"/>
              <a:t>) con il valore ideale y (ricompensa + valore futuro scontato da gamma). La rete aggiorna poi i suoi "pesi" (parametri) tramite la </a:t>
            </a:r>
            <a:r>
              <a:rPr lang="it-IT" dirty="0" err="1"/>
              <a:t>backpropagation</a:t>
            </a:r>
            <a:r>
              <a:rPr lang="it-IT" dirty="0"/>
              <a:t>: i pesi vengono modificati per ridurre la perdita Q, cioè per migliorare le previsioni.</a:t>
            </a:r>
          </a:p>
          <a:p>
            <a:pPr marL="228600" indent="-228600">
              <a:buFont typeface="+mj-lt"/>
              <a:buAutoNum type="arabicPeriod"/>
            </a:pPr>
            <a:r>
              <a:rPr lang="it-IT" dirty="0"/>
              <a:t>Inoltre, si usa il </a:t>
            </a:r>
            <a:r>
              <a:rPr lang="it-IT" dirty="0" err="1"/>
              <a:t>Prioritized</a:t>
            </a:r>
            <a:r>
              <a:rPr lang="it-IT" dirty="0"/>
              <a:t> Experience Replay (PER) che fa </a:t>
            </a:r>
            <a:r>
              <a:rPr lang="it-IT" dirty="0" err="1"/>
              <a:t>ri</a:t>
            </a:r>
            <a:r>
              <a:rPr lang="it-IT" dirty="0"/>
              <a:t>-trainare l’agente sulle esperienze dove la rete ha sbagliato di più vengono, così l'agente impara meglio dagli errori.</a:t>
            </a:r>
          </a:p>
          <a:p>
            <a:endParaRPr lang="it-IT" dirty="0"/>
          </a:p>
          <a:p>
            <a:r>
              <a:rPr lang="it-IT" dirty="0"/>
              <a:t>Seguendo questi passaggi, l'NPC impara a giocare in modo efficace e a pianificare strategie complesse.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815F414-DA2D-5A54-761F-4E93BFCF073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9BEC60-B781-4BC8-A7BD-9914EA908A8F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787283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Attraverso un'analisi sperimentale abbiamo testato diverse lunghezze di sequenza per trovare l'ottimale.</a:t>
            </a:r>
          </a:p>
          <a:p>
            <a:endParaRPr lang="it-IT" dirty="0"/>
          </a:p>
          <a:p>
            <a:r>
              <a:rPr lang="it-IT" dirty="0"/>
              <a:t>La tabella mostra che con 1 azione si ottengono pochi achievement ma molte chiamate LLM, mentre con 5 azioni si massimizza l'efficienza bilanciando pianificazione e adattabilità.</a:t>
            </a:r>
          </a:p>
          <a:p>
            <a:endParaRPr lang="it-IT" dirty="0"/>
          </a:p>
          <a:p>
            <a:r>
              <a:rPr lang="it-IT" dirty="0"/>
              <a:t>Il valore ottimale è risultato essere 5 azioni, che permette una buona pianificazione strategica senza ridurre troppo la flessibilità di re-planning e mantenendo l'overhead computazionale LLM accettabile.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9BEC60-B781-4BC8-A7BD-9914EA908A8F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077377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10D1E40-9BF0-EED2-CB42-36DB914858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F2C10106-3262-07AF-A14D-F842B5DF25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9F218E8-A1C5-DA9C-F170-2B5E35F080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2943E5-4F0D-4512-BEC3-82F76518B59B}" type="datetime1">
              <a:rPr lang="it-IT" smtClean="0"/>
              <a:t>07/01/2026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7B399F2-3BA9-C36E-3E88-FB8C840B68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F386128-1F42-2655-6D4B-36AB5C72ED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FE350-E4FF-43F1-9343-8DDB4FE36F7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716059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CF11B54-28B4-8511-B7DA-DAACC674B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21D67439-7E38-995B-AC0B-B113657163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0F7DDD4-23ED-7FD5-D5D0-AE3ACFF730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5F77D4-2964-40FB-8A55-976F692F37C8}" type="datetime1">
              <a:rPr lang="it-IT" smtClean="0"/>
              <a:t>07/01/2026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B7DCD0E-8379-577C-E178-1660A0979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611F1F4-CF5C-B628-9E20-6DD80A51C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FE350-E4FF-43F1-9343-8DDB4FE36F7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345185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4784FCEF-3521-F836-C844-A29BD2E0A4C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7CEC856B-5988-BA27-B14E-5E61F846EB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BEF6D35-83C2-A2D7-3C12-324B2D4095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904DE-221B-4D0F-8158-88B6F59543CE}" type="datetime1">
              <a:rPr lang="it-IT" smtClean="0"/>
              <a:t>07/01/2026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2A9187B-E32B-86A9-2E6D-E9A003AD73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095F022-138C-5765-91BE-D2FB2B3443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FE350-E4FF-43F1-9343-8DDB4FE36F7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735601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D8BAA78-0201-41BC-81CC-B777DE3BE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772FE5E-1A85-9109-FDDC-5591FA76CE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5FC5EBA-DB93-ACAC-DE26-A2E63526DF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C1D4F-AEB6-4EE8-A5F6-8B998F1CF099}" type="datetime1">
              <a:rPr lang="it-IT" smtClean="0"/>
              <a:t>07/01/2026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F240E23-CECD-3AB3-1A99-F2DCAC3B66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0E885EE-2CAD-582B-2078-98FEFF6136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FE350-E4FF-43F1-9343-8DDB4FE36F7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594437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65B0707-9263-E801-7C90-9E71AE701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10B6D024-32BC-3386-E35C-8D9D41DAFB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4375A69-B9DA-F9EE-715E-0E6A5E0970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78ABAE-ADB5-4A8B-B975-1841E3208118}" type="datetime1">
              <a:rPr lang="it-IT" smtClean="0"/>
              <a:t>07/01/2026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F605B05-4A29-D846-EE4B-9A9F4DD572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D1E1FFD-A533-ADCE-E005-D147ED374B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FE350-E4FF-43F1-9343-8DDB4FE36F7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549999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E13038A-917D-BA07-955D-3207F9921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E65CF9D-3FA4-E846-FEF9-2F81EFB26C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BFE5067F-31EA-49BC-A710-FEAC33DA46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4B9F0983-9FA9-B637-01DA-31574317DC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89DB6-658A-4D09-B4C4-74432BF66904}" type="datetime1">
              <a:rPr lang="it-IT" smtClean="0"/>
              <a:t>07/01/2026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3ABEAD1C-872B-879C-9F89-194DF6A4D3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9A7B0047-93B7-6146-26A9-CADEDE031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FE350-E4FF-43F1-9343-8DDB4FE36F7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759130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22E8E45-7462-FCD3-C5BE-462ADBFD77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DDE0BB2-C214-0F8D-8481-AE294D8F19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127D05D8-FF4B-F4A3-1B2B-7343EDCA18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B8B0175A-0CC2-26F6-3F59-FF7816A66D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F0C979A5-7449-94E1-BD2D-B25F5E01CA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21C194BD-02C2-6222-295B-A26D776E15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BA1541-82CB-4F7A-97BF-BF8EE4112718}" type="datetime1">
              <a:rPr lang="it-IT" smtClean="0"/>
              <a:t>07/01/2026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01180142-69C3-6083-D6CE-6F59D77704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9DDE3782-43D5-7CCB-6955-DF73F0C807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FE350-E4FF-43F1-9343-8DDB4FE36F7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67004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190D400-8CCA-C5B2-CB3B-EA946F1FB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A48F35C4-736F-1866-F3EE-43876FC904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6C964-5229-464F-827F-9EFBD4257E4B}" type="datetime1">
              <a:rPr lang="it-IT" smtClean="0"/>
              <a:t>07/01/2026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432487EE-4A47-D854-0B24-28740A29FE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180629B5-DDFE-E233-2B46-019DFA68C7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FE350-E4FF-43F1-9343-8DDB4FE36F7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76438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76F0ABD6-C604-4FCF-74E6-87A2386E5B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F8961-DF71-41B5-8621-D067B77A0DF4}" type="datetime1">
              <a:rPr lang="it-IT" smtClean="0"/>
              <a:t>07/01/2026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1F109F6E-0609-5C11-AB03-D4D171F2C0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1B7C1E3-B775-2CD1-AAED-ABFB521FF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FE350-E4FF-43F1-9343-8DDB4FE36F7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561552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3129308-3284-E18D-18A0-94B521B18F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31F4AAC-6AD1-BF74-7F6A-E74414FB0C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CEAA0378-736A-66B3-C64D-B8DBEEEBF3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31E0C91C-58AB-B23D-82E2-951C0E96CA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A74E3-D4C8-4824-9808-CABD114B6BDF}" type="datetime1">
              <a:rPr lang="it-IT" smtClean="0"/>
              <a:t>07/01/2026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C86B063A-D245-ED00-DC49-E30281BB1D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0E8F18E8-A3DD-3F81-1DE7-B0D0DDDA46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FE350-E4FF-43F1-9343-8DDB4FE36F7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580946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80B115D-8A4E-5AFD-386A-4774D87C99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56915F84-DE63-1B9F-074C-F8C452CF72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7C9F2FF7-4B8D-C9EB-64C0-95802A2587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DB790AC0-9E68-FCC2-82CB-D21A955301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DA1479-FD23-4285-AA75-5FD05CB27538}" type="datetime1">
              <a:rPr lang="it-IT" smtClean="0"/>
              <a:t>07/01/2026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1CCC3325-3603-AE82-54E1-E4A2F9F21F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B32D39B4-A75D-049C-1EAA-DB554AC51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FE350-E4FF-43F1-9343-8DDB4FE36F7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862113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9844D6BD-91F7-5E5F-67D9-AB2073C964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607BBEF4-C90C-5CC0-369F-DED163414A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E2BD160-5672-C1A7-D3F6-A13826843C3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58D1531-6E55-4646-BD07-D11B2533C826}" type="datetime1">
              <a:rPr lang="it-IT" smtClean="0"/>
              <a:t>07/01/2026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C36C7C6-6D22-50DA-0426-CF4CD295AA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811A9C5-1E42-4410-0D5F-04DFE3EC6C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0EFE350-E4FF-43F1-9343-8DDB4FE36F7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108623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1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10" Type="http://schemas.openxmlformats.org/officeDocument/2006/relationships/image" Target="../media/image58.png"/><Relationship Id="rId4" Type="http://schemas.openxmlformats.org/officeDocument/2006/relationships/image" Target="../media/image54.png"/><Relationship Id="rId9" Type="http://schemas.openxmlformats.org/officeDocument/2006/relationships/image" Target="../media/image5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1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1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Relationship Id="rId9" Type="http://schemas.openxmlformats.org/officeDocument/2006/relationships/image" Target="../media/image6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7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7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image" Target="../media/image7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png"/><Relationship Id="rId4" Type="http://schemas.openxmlformats.org/officeDocument/2006/relationships/image" Target="../media/image7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8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1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1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5.png"/><Relationship Id="rId3" Type="http://schemas.openxmlformats.org/officeDocument/2006/relationships/image" Target="../media/image1.png"/><Relationship Id="rId7" Type="http://schemas.openxmlformats.org/officeDocument/2006/relationships/image" Target="../media/image39.png"/><Relationship Id="rId12" Type="http://schemas.openxmlformats.org/officeDocument/2006/relationships/image" Target="../media/image44.png"/><Relationship Id="rId17" Type="http://schemas.openxmlformats.org/officeDocument/2006/relationships/image" Target="../media/image49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5" Type="http://schemas.openxmlformats.org/officeDocument/2006/relationships/image" Target="../media/image4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Relationship Id="rId14" Type="http://schemas.openxmlformats.org/officeDocument/2006/relationships/image" Target="../media/image4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 descr="Immagine che contiene quadrato, modello, linea, Rettangolo&#10;&#10;Il contenuto generato dall'IA potrebbe non essere corretto.">
            <a:extLst>
              <a:ext uri="{FF2B5EF4-FFF2-40B4-BE49-F238E27FC236}">
                <a16:creationId xmlns:a16="http://schemas.microsoft.com/office/drawing/2014/main" id="{80CF7BAC-6115-349E-AED9-294E60123CCF}"/>
              </a:ext>
            </a:extLst>
          </p:cNvPr>
          <p:cNvPicPr/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>
            <a:off x="-13274" y="-658"/>
            <a:ext cx="12192000" cy="6858000"/>
          </a:xfrm>
          <a:prstGeom prst="rect">
            <a:avLst/>
          </a:prstGeom>
        </p:spPr>
      </p:pic>
      <p:pic>
        <p:nvPicPr>
          <p:cNvPr id="3" name="Immagine 2" descr="Immagine che contiene cerchio, Elementi grafici, clipart, grafica&#10;&#10;Il contenuto generato dall'IA potrebbe non essere corretto.">
            <a:extLst>
              <a:ext uri="{FF2B5EF4-FFF2-40B4-BE49-F238E27FC236}">
                <a16:creationId xmlns:a16="http://schemas.microsoft.com/office/drawing/2014/main" id="{903F5CC2-A2E5-637F-4F46-019B6438F5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3942" y="-371940"/>
            <a:ext cx="2233927" cy="2233927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B926177F-19A2-0FF5-FD17-53DA7F830105}"/>
              </a:ext>
            </a:extLst>
          </p:cNvPr>
          <p:cNvSpPr txBox="1">
            <a:spLocks/>
          </p:cNvSpPr>
          <p:nvPr/>
        </p:nvSpPr>
        <p:spPr>
          <a:xfrm>
            <a:off x="1732800" y="3328558"/>
            <a:ext cx="8726400" cy="55466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 err="1">
                <a:latin typeface="Aharoni" panose="02010803020104030203" pitchFamily="2" charset="-79"/>
                <a:cs typeface="Aharoni" panose="02010803020104030203" pitchFamily="2" charset="-79"/>
              </a:rPr>
              <a:t>Intelligenza</a:t>
            </a:r>
            <a:r>
              <a:rPr lang="en-US" sz="3200" dirty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3200" dirty="0" err="1">
                <a:latin typeface="Aharoni" panose="02010803020104030203" pitchFamily="2" charset="-79"/>
                <a:cs typeface="Aharoni" panose="02010803020104030203" pitchFamily="2" charset="-79"/>
              </a:rPr>
              <a:t>Artificiale</a:t>
            </a:r>
            <a:endParaRPr lang="en-US" sz="32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2528F251-1026-A8B9-E516-F02951F8872F}"/>
              </a:ext>
            </a:extLst>
          </p:cNvPr>
          <p:cNvSpPr txBox="1"/>
          <p:nvPr/>
        </p:nvSpPr>
        <p:spPr>
          <a:xfrm>
            <a:off x="2679290" y="5308722"/>
            <a:ext cx="6833419" cy="132343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Danilo Gisolfi </a:t>
            </a:r>
            <a:r>
              <a:rPr lang="it-IT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– </a:t>
            </a:r>
            <a:r>
              <a:rPr lang="it-IT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Mat</a:t>
            </a:r>
            <a:r>
              <a:rPr lang="it-IT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. </a:t>
            </a:r>
            <a:r>
              <a:rPr lang="it-IT" sz="2000" dirty="0">
                <a:solidFill>
                  <a:srgbClr val="EE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0522502001</a:t>
            </a:r>
          </a:p>
          <a:p>
            <a:pPr algn="ctr"/>
            <a:r>
              <a:rPr lang="it-IT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Vincenzo Maiellaro </a:t>
            </a:r>
            <a:r>
              <a:rPr lang="it-IT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– </a:t>
            </a:r>
            <a:r>
              <a:rPr lang="it-IT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Mat</a:t>
            </a:r>
            <a:r>
              <a:rPr lang="it-IT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. </a:t>
            </a:r>
            <a:r>
              <a:rPr lang="it-IT" sz="2000" dirty="0">
                <a:solidFill>
                  <a:srgbClr val="EE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0522502055</a:t>
            </a:r>
          </a:p>
          <a:p>
            <a:pPr algn="ctr"/>
            <a:endParaRPr lang="it-IT" sz="2000" dirty="0">
              <a:solidFill>
                <a:schemeClr val="tx1">
                  <a:lumMod val="75000"/>
                  <a:lumOff val="25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ctr"/>
            <a:r>
              <a:rPr lang="it-IT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A.A. 2025-2026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6BFBF4F1-B872-9BC6-8AE0-0773757AB5F1}"/>
              </a:ext>
            </a:extLst>
          </p:cNvPr>
          <p:cNvSpPr txBox="1">
            <a:spLocks/>
          </p:cNvSpPr>
          <p:nvPr/>
        </p:nvSpPr>
        <p:spPr>
          <a:xfrm>
            <a:off x="1732800" y="1154314"/>
            <a:ext cx="8726400" cy="177425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Krona One"/>
              <a:buNone/>
              <a:defRPr sz="9600" b="0" i="0" u="none" strike="noStrike" cap="none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Krona One"/>
              <a:buNone/>
              <a:defRPr sz="6400" b="0" i="0" u="none" strike="noStrike" cap="none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marR="0" lvl="2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Krona One"/>
              <a:buNone/>
              <a:defRPr sz="6400" b="0" i="0" u="none" strike="noStrike" cap="none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marR="0" lvl="3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Krona One"/>
              <a:buNone/>
              <a:defRPr sz="6400" b="0" i="0" u="none" strike="noStrike" cap="none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marR="0" lvl="4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Krona One"/>
              <a:buNone/>
              <a:defRPr sz="6400" b="0" i="0" u="none" strike="noStrike" cap="none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marR="0" lvl="5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Krona One"/>
              <a:buNone/>
              <a:defRPr sz="6400" b="0" i="0" u="none" strike="noStrike" cap="none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marR="0" lvl="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Krona One"/>
              <a:buNone/>
              <a:defRPr sz="6400" b="0" i="0" u="none" strike="noStrike" cap="none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marR="0" lvl="7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Krona One"/>
              <a:buNone/>
              <a:defRPr sz="6400" b="0" i="0" u="none" strike="noStrike" cap="none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marR="0" lvl="8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Krona One"/>
              <a:buNone/>
              <a:defRPr sz="6400" b="0" i="0" u="none" strike="noStrike" cap="none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r>
              <a:rPr lang="en-US" sz="4400" dirty="0">
                <a:latin typeface="Aharoni" panose="02010803020104030203" pitchFamily="2" charset="-79"/>
                <a:cs typeface="Aharoni" panose="02010803020104030203" pitchFamily="2" charset="-79"/>
              </a:rPr>
              <a:t>Adaptive decision making NPC in Crafter</a:t>
            </a:r>
          </a:p>
        </p:txBody>
      </p:sp>
      <p:pic>
        <p:nvPicPr>
          <p:cNvPr id="14" name="Immagine 13" descr="Immagine che contiene schermata, clipart, cartone animato&#10;&#10;Il contenuto generato dall'IA potrebbe non essere corretto.">
            <a:extLst>
              <a:ext uri="{FF2B5EF4-FFF2-40B4-BE49-F238E27FC236}">
                <a16:creationId xmlns:a16="http://schemas.microsoft.com/office/drawing/2014/main" id="{413A3125-F3D8-0693-A5E6-981EAC69949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454" y="4835314"/>
            <a:ext cx="2064851" cy="2064851"/>
          </a:xfrm>
          <a:prstGeom prst="rect">
            <a:avLst/>
          </a:prstGeom>
        </p:spPr>
      </p:pic>
      <p:pic>
        <p:nvPicPr>
          <p:cNvPr id="12" name="Immagine 11" descr="Immagine che contiene Elementi grafici, clipart, grafica, cerchio&#10;&#10;Il contenuto generato dall'IA potrebbe non essere corretto.">
            <a:extLst>
              <a:ext uri="{FF2B5EF4-FFF2-40B4-BE49-F238E27FC236}">
                <a16:creationId xmlns:a16="http://schemas.microsoft.com/office/drawing/2014/main" id="{053650B3-284F-28DE-2D84-4E0CFFE46A8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1598" y="3883225"/>
            <a:ext cx="2615204" cy="2615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3028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729BC6-9964-6D63-8539-C1F89CACFB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quadrato, modello, linea, Rettangolo&#10;&#10;Il contenuto generato dall'IA potrebbe non essere corretto.">
            <a:extLst>
              <a:ext uri="{FF2B5EF4-FFF2-40B4-BE49-F238E27FC236}">
                <a16:creationId xmlns:a16="http://schemas.microsoft.com/office/drawing/2014/main" id="{070C6185-3851-0996-2488-AEC509BB4581}"/>
              </a:ext>
            </a:extLst>
          </p:cNvPr>
          <p:cNvPicPr/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>
            <a:off x="-13274" y="-658"/>
            <a:ext cx="12192000" cy="6858000"/>
          </a:xfrm>
          <a:prstGeom prst="rect">
            <a:avLst/>
          </a:prstGeom>
        </p:spPr>
      </p:pic>
      <p:sp>
        <p:nvSpPr>
          <p:cNvPr id="5" name="Titolo 10">
            <a:extLst>
              <a:ext uri="{FF2B5EF4-FFF2-40B4-BE49-F238E27FC236}">
                <a16:creationId xmlns:a16="http://schemas.microsoft.com/office/drawing/2014/main" id="{4C7F5175-3002-AF59-3F8D-93DABE70CE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3274" y="0"/>
            <a:ext cx="12205274" cy="721895"/>
          </a:xfrm>
        </p:spPr>
        <p:txBody>
          <a:bodyPr/>
          <a:lstStyle/>
          <a:p>
            <a:pPr algn="ctr"/>
            <a:r>
              <a:rPr lang="it-IT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OTTIMIZZAZIONE DELL’HELPER </a:t>
            </a:r>
            <a:r>
              <a:rPr lang="it-IT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(</a:t>
            </a:r>
            <a:r>
              <a:rPr lang="it-IT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cont</a:t>
            </a:r>
            <a:r>
              <a:rPr lang="it-IT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.)</a:t>
            </a:r>
            <a:endParaRPr lang="it-IT" sz="4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1" name="Segnaposto numero diapositiva 10">
            <a:extLst>
              <a:ext uri="{FF2B5EF4-FFF2-40B4-BE49-F238E27FC236}">
                <a16:creationId xmlns:a16="http://schemas.microsoft.com/office/drawing/2014/main" id="{DAB6E2CC-5D3A-787F-2744-0445BC389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FE350-E4FF-43F1-9343-8DDB4FE36F79}" type="slidenum">
              <a:rPr lang="it-IT" smtClean="0"/>
              <a:t>10</a:t>
            </a:fld>
            <a:endParaRPr lang="it-IT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63D2FA2D-2102-2602-6091-89F2C8C2C6AC}"/>
              </a:ext>
            </a:extLst>
          </p:cNvPr>
          <p:cNvSpPr txBox="1"/>
          <p:nvPr/>
        </p:nvSpPr>
        <p:spPr>
          <a:xfrm>
            <a:off x="914362" y="1924983"/>
            <a:ext cx="3514418" cy="120032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it-IT" b="1" i="0" dirty="0">
                <a:solidFill>
                  <a:schemeClr val="accent1"/>
                </a:solidFill>
                <a:effectLst/>
                <a:latin typeface="Bahnschrift Light" panose="020B0502040204020203" pitchFamily="34" charset="0"/>
              </a:rPr>
              <a:t>Prompt engineering </a:t>
            </a:r>
            <a:r>
              <a:rPr lang="it-IT" i="0" dirty="0">
                <a:effectLst/>
                <a:latin typeface="Bahnschrift Light" panose="020B0502040204020203" pitchFamily="34" charset="0"/>
              </a:rPr>
              <a:t>per generare action-sets coerenti e </a:t>
            </a:r>
            <a:r>
              <a:rPr lang="it-IT" i="0" dirty="0" err="1">
                <a:effectLst/>
                <a:latin typeface="Bahnschrift Light" panose="020B0502040204020203" pitchFamily="34" charset="0"/>
              </a:rPr>
              <a:t>ri-prompting</a:t>
            </a:r>
            <a:r>
              <a:rPr lang="it-IT" i="0" dirty="0">
                <a:effectLst/>
                <a:latin typeface="Bahnschrift Light" panose="020B0502040204020203" pitchFamily="34" charset="0"/>
              </a:rPr>
              <a:t> con feedback del </a:t>
            </a:r>
            <a:r>
              <a:rPr lang="it-IT" i="0" dirty="0" err="1">
                <a:effectLst/>
                <a:latin typeface="Bahnschrift Light" panose="020B0502040204020203" pitchFamily="34" charset="0"/>
              </a:rPr>
              <a:t>Reviewer</a:t>
            </a:r>
            <a:endParaRPr lang="it-IT" i="0" dirty="0">
              <a:effectLst/>
              <a:latin typeface="Bahnschrift Light" panose="020B0502040204020203" pitchFamily="34" charset="0"/>
            </a:endParaRPr>
          </a:p>
        </p:txBody>
      </p:sp>
      <p:pic>
        <p:nvPicPr>
          <p:cNvPr id="12" name="Immagine 11" descr="Immagine che contiene schermata, Elementi grafici, Blu elettrico, design&#10;&#10;Il contenuto generato dall'IA potrebbe non essere corretto.">
            <a:extLst>
              <a:ext uri="{FF2B5EF4-FFF2-40B4-BE49-F238E27FC236}">
                <a16:creationId xmlns:a16="http://schemas.microsoft.com/office/drawing/2014/main" id="{E44361FD-92B9-1ABB-194E-8A096F3292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0800" y="3593233"/>
            <a:ext cx="1801980" cy="1801980"/>
          </a:xfrm>
          <a:prstGeom prst="rect">
            <a:avLst/>
          </a:prstGeom>
        </p:spPr>
      </p:pic>
      <p:pic>
        <p:nvPicPr>
          <p:cNvPr id="13" name="Immagine 12" descr="Immagine che contiene Elementi grafici, clipart, creatività&#10;&#10;Il contenuto generato dall'IA potrebbe non essere corretto.">
            <a:extLst>
              <a:ext uri="{FF2B5EF4-FFF2-40B4-BE49-F238E27FC236}">
                <a16:creationId xmlns:a16="http://schemas.microsoft.com/office/drawing/2014/main" id="{72A4A9CF-1153-50E6-26E6-3263E52F38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1614" y="40865"/>
            <a:ext cx="499309" cy="499309"/>
          </a:xfrm>
          <a:prstGeom prst="rect">
            <a:avLst/>
          </a:prstGeom>
        </p:spPr>
      </p:pic>
      <p:pic>
        <p:nvPicPr>
          <p:cNvPr id="17" name="Immagine 16" descr="Immagine che contiene schermata, Elementi grafici, Blu elettrico, grafica&#10;&#10;Il contenuto generato dall'IA potrebbe non essere corretto.">
            <a:extLst>
              <a:ext uri="{FF2B5EF4-FFF2-40B4-BE49-F238E27FC236}">
                <a16:creationId xmlns:a16="http://schemas.microsoft.com/office/drawing/2014/main" id="{9B08BF34-B3AE-EB71-B5FE-D71A3D552AF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7789" y="3732689"/>
            <a:ext cx="1153917" cy="1153917"/>
          </a:xfrm>
          <a:prstGeom prst="rect">
            <a:avLst/>
          </a:prstGeom>
        </p:spPr>
      </p:pic>
      <p:pic>
        <p:nvPicPr>
          <p:cNvPr id="22" name="Immagine 21" descr="Immagine che contiene testo, Carattere, schermata, numero&#10;&#10;Il contenuto generato dall'IA potrebbe non essere corretto.">
            <a:extLst>
              <a:ext uri="{FF2B5EF4-FFF2-40B4-BE49-F238E27FC236}">
                <a16:creationId xmlns:a16="http://schemas.microsoft.com/office/drawing/2014/main" id="{157427E6-8582-DC5E-C7D1-33175E951A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74450" y="3429000"/>
            <a:ext cx="3735227" cy="1082272"/>
          </a:xfrm>
          <a:prstGeom prst="rect">
            <a:avLst/>
          </a:prstGeom>
          <a:ln w="19050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26" name="Immagine 25" descr="Immagine che contiene testo, schermata, Carattere, linea&#10;&#10;Il contenuto generato dall'IA potrebbe non essere corretto.">
            <a:extLst>
              <a:ext uri="{FF2B5EF4-FFF2-40B4-BE49-F238E27FC236}">
                <a16:creationId xmlns:a16="http://schemas.microsoft.com/office/drawing/2014/main" id="{299EA081-1931-D5CA-8E65-91356874073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71173" y="2930457"/>
            <a:ext cx="3735227" cy="389710"/>
          </a:xfrm>
          <a:prstGeom prst="rect">
            <a:avLst/>
          </a:prstGeom>
          <a:ln w="19050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32" name="Gruppo 31">
            <a:extLst>
              <a:ext uri="{FF2B5EF4-FFF2-40B4-BE49-F238E27FC236}">
                <a16:creationId xmlns:a16="http://schemas.microsoft.com/office/drawing/2014/main" id="{5D9084FB-E410-FE43-564D-9F2364C7D7D4}"/>
              </a:ext>
            </a:extLst>
          </p:cNvPr>
          <p:cNvGrpSpPr/>
          <p:nvPr/>
        </p:nvGrpSpPr>
        <p:grpSpPr>
          <a:xfrm>
            <a:off x="6050979" y="1505787"/>
            <a:ext cx="4194557" cy="4604370"/>
            <a:chOff x="6141507" y="1616113"/>
            <a:chExt cx="4194557" cy="4604370"/>
          </a:xfrm>
        </p:grpSpPr>
        <p:pic>
          <p:nvPicPr>
            <p:cNvPr id="28" name="Immagine 27" descr="Immagine che contiene testo, schermata, Carattere, numero&#10;&#10;Il contenuto generato dall'IA potrebbe non essere corretto.">
              <a:extLst>
                <a:ext uri="{FF2B5EF4-FFF2-40B4-BE49-F238E27FC236}">
                  <a16:creationId xmlns:a16="http://schemas.microsoft.com/office/drawing/2014/main" id="{C095D7E4-FCB3-13B9-7102-9B5ACBED296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141507" y="1616113"/>
              <a:ext cx="4194557" cy="4604370"/>
            </a:xfrm>
            <a:prstGeom prst="rect">
              <a:avLst/>
            </a:prstGeom>
            <a:ln w="19050">
              <a:solidFill>
                <a:schemeClr val="tx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0" name="Immagine 29" descr="Immagine che contiene testo, schermata, Carattere, numero&#10;&#10;Il contenuto generato dall'IA potrebbe non essere corretto.">
              <a:extLst>
                <a:ext uri="{FF2B5EF4-FFF2-40B4-BE49-F238E27FC236}">
                  <a16:creationId xmlns:a16="http://schemas.microsoft.com/office/drawing/2014/main" id="{97FF3208-5065-89A9-94BC-46DD7C2DBFD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151837" y="2642699"/>
              <a:ext cx="4173210" cy="35777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01867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36275F-1C5A-3E6F-57AB-E976AD3746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quadrato, modello, linea, Rettangolo&#10;&#10;Il contenuto generato dall'IA potrebbe non essere corretto.">
            <a:extLst>
              <a:ext uri="{FF2B5EF4-FFF2-40B4-BE49-F238E27FC236}">
                <a16:creationId xmlns:a16="http://schemas.microsoft.com/office/drawing/2014/main" id="{1BBE7E93-25B0-36C6-3C56-EF7FF5F67402}"/>
              </a:ext>
            </a:extLst>
          </p:cNvPr>
          <p:cNvPicPr/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olo 10">
            <a:extLst>
              <a:ext uri="{FF2B5EF4-FFF2-40B4-BE49-F238E27FC236}">
                <a16:creationId xmlns:a16="http://schemas.microsoft.com/office/drawing/2014/main" id="{5D5B08C5-19E8-BFA7-3F1C-507CF91F9B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3274" y="0"/>
            <a:ext cx="12205274" cy="721895"/>
          </a:xfrm>
        </p:spPr>
        <p:txBody>
          <a:bodyPr/>
          <a:lstStyle/>
          <a:p>
            <a:pPr algn="ctr"/>
            <a:r>
              <a:rPr lang="it-IT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REVIEWER: DATASET E FINE-TUNING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A58DA767-54D6-19B1-55D3-F615E0F02795}"/>
              </a:ext>
            </a:extLst>
          </p:cNvPr>
          <p:cNvSpPr txBox="1"/>
          <p:nvPr/>
        </p:nvSpPr>
        <p:spPr>
          <a:xfrm>
            <a:off x="1035066" y="1882965"/>
            <a:ext cx="1982800" cy="64633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it-IT" i="0" dirty="0">
                <a:effectLst/>
                <a:latin typeface="Bahnschrift Light" panose="020B0502040204020203" pitchFamily="34" charset="0"/>
              </a:rPr>
              <a:t>Generazione dataset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ABBD5C2A-2E55-0CFB-2193-B0E675C149CF}"/>
              </a:ext>
            </a:extLst>
          </p:cNvPr>
          <p:cNvSpPr txBox="1"/>
          <p:nvPr/>
        </p:nvSpPr>
        <p:spPr>
          <a:xfrm>
            <a:off x="5198280" y="1919257"/>
            <a:ext cx="1768891" cy="64633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it-IT" i="0" dirty="0">
                <a:effectLst/>
                <a:latin typeface="Bahnschrift Light" panose="020B0502040204020203" pitchFamily="34" charset="0"/>
              </a:rPr>
              <a:t>Fine-tuning </a:t>
            </a:r>
            <a:r>
              <a:rPr lang="it-IT" i="0" dirty="0" err="1">
                <a:effectLst/>
                <a:latin typeface="Bahnschrift Light" panose="020B0502040204020203" pitchFamily="34" charset="0"/>
              </a:rPr>
              <a:t>Reviewer</a:t>
            </a:r>
            <a:endParaRPr lang="it-IT" i="0" dirty="0">
              <a:effectLst/>
              <a:latin typeface="Bahnschrift Light" panose="020B0502040204020203" pitchFamily="34" charset="0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214A46A5-5B31-7603-4B4C-3BC8DDE04384}"/>
              </a:ext>
            </a:extLst>
          </p:cNvPr>
          <p:cNvSpPr txBox="1"/>
          <p:nvPr/>
        </p:nvSpPr>
        <p:spPr>
          <a:xfrm>
            <a:off x="9593208" y="1919257"/>
            <a:ext cx="1361485" cy="64633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it-IT" i="0" dirty="0">
                <a:effectLst/>
                <a:latin typeface="Bahnschrift Light" panose="020B0502040204020203" pitchFamily="34" charset="0"/>
              </a:rPr>
              <a:t>PPO training</a:t>
            </a:r>
          </a:p>
        </p:txBody>
      </p:sp>
      <p:pic>
        <p:nvPicPr>
          <p:cNvPr id="10" name="Immagine 9" descr="Immagine che contiene Elementi grafici, simbolo, design&#10;&#10;Il contenuto generato dall'IA potrebbe non essere corretto.">
            <a:extLst>
              <a:ext uri="{FF2B5EF4-FFF2-40B4-BE49-F238E27FC236}">
                <a16:creationId xmlns:a16="http://schemas.microsoft.com/office/drawing/2014/main" id="{71FC8A57-90DA-9C05-6F47-90385A0F14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452085" y="1715739"/>
            <a:ext cx="1044323" cy="1044323"/>
          </a:xfrm>
          <a:prstGeom prst="rect">
            <a:avLst/>
          </a:prstGeom>
        </p:spPr>
      </p:pic>
      <p:pic>
        <p:nvPicPr>
          <p:cNvPr id="11" name="Immagine 10" descr="Immagine che contiene Elementi grafici, simbolo, design&#10;&#10;Il contenuto generato dall'IA potrebbe non essere corretto.">
            <a:extLst>
              <a:ext uri="{FF2B5EF4-FFF2-40B4-BE49-F238E27FC236}">
                <a16:creationId xmlns:a16="http://schemas.microsoft.com/office/drawing/2014/main" id="{4CAB66C4-DB9F-48A0-2581-066BDF493C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695594" y="1715738"/>
            <a:ext cx="1044323" cy="1044323"/>
          </a:xfrm>
          <a:prstGeom prst="rect">
            <a:avLst/>
          </a:prstGeom>
        </p:spPr>
      </p:pic>
      <p:pic>
        <p:nvPicPr>
          <p:cNvPr id="13" name="Immagine 12" descr="Immagine che contiene cerchio, schermata, Elementi grafici, design&#10;&#10;Il contenuto generato dall'IA potrebbe non essere corretto.">
            <a:extLst>
              <a:ext uri="{FF2B5EF4-FFF2-40B4-BE49-F238E27FC236}">
                <a16:creationId xmlns:a16="http://schemas.microsoft.com/office/drawing/2014/main" id="{DE22C3BF-3109-983B-260B-58DF1DB605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9702" y="3238434"/>
            <a:ext cx="1507420" cy="1507420"/>
          </a:xfrm>
          <a:prstGeom prst="rect">
            <a:avLst/>
          </a:prstGeom>
        </p:spPr>
      </p:pic>
      <p:pic>
        <p:nvPicPr>
          <p:cNvPr id="15" name="Immagine 14" descr="Immagine che contiene schermata, linea, Policromia, design&#10;&#10;Il contenuto generato dall'IA potrebbe non essere corretto.">
            <a:extLst>
              <a:ext uri="{FF2B5EF4-FFF2-40B4-BE49-F238E27FC236}">
                <a16:creationId xmlns:a16="http://schemas.microsoft.com/office/drawing/2014/main" id="{809B7C44-E815-F389-34CF-736F72CE27E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2286" y="3384366"/>
            <a:ext cx="1327428" cy="1327428"/>
          </a:xfrm>
          <a:prstGeom prst="rect">
            <a:avLst/>
          </a:prstGeom>
        </p:spPr>
      </p:pic>
      <p:pic>
        <p:nvPicPr>
          <p:cNvPr id="17" name="Immagine 16" descr="Immagine che contiene schermata, design&#10;&#10;Il contenuto generato dall'IA potrebbe non essere corretto.">
            <a:extLst>
              <a:ext uri="{FF2B5EF4-FFF2-40B4-BE49-F238E27FC236}">
                <a16:creationId xmlns:a16="http://schemas.microsoft.com/office/drawing/2014/main" id="{6D4C2C80-3351-374C-39C4-27F70E1836D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066" y="3199304"/>
            <a:ext cx="1924957" cy="1924957"/>
          </a:xfrm>
          <a:prstGeom prst="rect">
            <a:avLst/>
          </a:prstGeom>
        </p:spPr>
      </p:pic>
      <p:sp>
        <p:nvSpPr>
          <p:cNvPr id="18" name="Segnaposto numero diapositiva 17">
            <a:extLst>
              <a:ext uri="{FF2B5EF4-FFF2-40B4-BE49-F238E27FC236}">
                <a16:creationId xmlns:a16="http://schemas.microsoft.com/office/drawing/2014/main" id="{FE0ABBC0-DDAF-9834-25BD-C71511EF0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FE350-E4FF-43F1-9343-8DDB4FE36F79}" type="slidenum">
              <a:rPr lang="it-IT" smtClean="0"/>
              <a:t>11</a:t>
            </a:fld>
            <a:endParaRPr lang="it-IT"/>
          </a:p>
        </p:txBody>
      </p:sp>
      <p:pic>
        <p:nvPicPr>
          <p:cNvPr id="8" name="Immagine 7" descr="Immagine che contiene schermata, Elementi grafici, cerchio, quadrato&#10;&#10;Il contenuto generato dall'IA potrebbe non essere corretto.">
            <a:extLst>
              <a:ext uri="{FF2B5EF4-FFF2-40B4-BE49-F238E27FC236}">
                <a16:creationId xmlns:a16="http://schemas.microsoft.com/office/drawing/2014/main" id="{CDB66F81-3A50-B303-9731-E8E487FFF50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3961" y="28395"/>
            <a:ext cx="560732" cy="560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5789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86B5E3-2CD8-6386-EF60-073CB11A12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quadrato, modello, linea, Rettangolo&#10;&#10;Il contenuto generato dall'IA potrebbe non essere corretto.">
            <a:extLst>
              <a:ext uri="{FF2B5EF4-FFF2-40B4-BE49-F238E27FC236}">
                <a16:creationId xmlns:a16="http://schemas.microsoft.com/office/drawing/2014/main" id="{5E0C1177-987D-4077-1A40-F2A6B0F95825}"/>
              </a:ext>
            </a:extLst>
          </p:cNvPr>
          <p:cNvPicPr/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olo 10">
            <a:extLst>
              <a:ext uri="{FF2B5EF4-FFF2-40B4-BE49-F238E27FC236}">
                <a16:creationId xmlns:a16="http://schemas.microsoft.com/office/drawing/2014/main" id="{90B91F38-8F66-14DD-B309-3C5858ADBD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3274" y="0"/>
            <a:ext cx="12205274" cy="721895"/>
          </a:xfrm>
        </p:spPr>
        <p:txBody>
          <a:bodyPr/>
          <a:lstStyle/>
          <a:p>
            <a:pPr algn="ctr"/>
            <a:r>
              <a:rPr lang="it-IT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REWARD FUNCTION PPO PER IL REVIEWER</a:t>
            </a:r>
          </a:p>
        </p:txBody>
      </p:sp>
      <p:sp>
        <p:nvSpPr>
          <p:cNvPr id="18" name="Segnaposto numero diapositiva 17">
            <a:extLst>
              <a:ext uri="{FF2B5EF4-FFF2-40B4-BE49-F238E27FC236}">
                <a16:creationId xmlns:a16="http://schemas.microsoft.com/office/drawing/2014/main" id="{27394C15-B75B-C736-F66D-B394A5894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FE350-E4FF-43F1-9343-8DDB4FE36F79}" type="slidenum">
              <a:rPr lang="it-IT" smtClean="0"/>
              <a:t>12</a:t>
            </a:fld>
            <a:endParaRPr lang="it-IT"/>
          </a:p>
        </p:txBody>
      </p:sp>
      <p:pic>
        <p:nvPicPr>
          <p:cNvPr id="9" name="Immagine 8" descr="Immagine che contiene cerchio, Elementi grafici, schermata, Carattere&#10;&#10;Il contenuto generato dall'IA potrebbe non essere corretto.">
            <a:extLst>
              <a:ext uri="{FF2B5EF4-FFF2-40B4-BE49-F238E27FC236}">
                <a16:creationId xmlns:a16="http://schemas.microsoft.com/office/drawing/2014/main" id="{BE7C8DF5-0138-EDA2-40EB-A9C9E4D8A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8678" y="79264"/>
            <a:ext cx="513262" cy="513262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05F05635-2725-8F76-AEF9-46026A043C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42299" y="1978770"/>
            <a:ext cx="4933950" cy="409575"/>
          </a:xfrm>
          <a:prstGeom prst="rect">
            <a:avLst/>
          </a:prstGeom>
          <a:ln w="19050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9" name="Immagine 18" descr="Immagine che contiene cerchio, schermata, arte, design&#10;&#10;Il contenuto generato dall'IA potrebbe non essere corretto.">
            <a:extLst>
              <a:ext uri="{FF2B5EF4-FFF2-40B4-BE49-F238E27FC236}">
                <a16:creationId xmlns:a16="http://schemas.microsoft.com/office/drawing/2014/main" id="{36241CE4-34FD-5687-B247-E4F3407FC8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9834" y="1822221"/>
            <a:ext cx="722675" cy="722675"/>
          </a:xfrm>
          <a:prstGeom prst="rect">
            <a:avLst/>
          </a:prstGeom>
        </p:spPr>
      </p:pic>
      <p:pic>
        <p:nvPicPr>
          <p:cNvPr id="23" name="Immagine 22" descr="Immagine che contiene Elementi grafici, simbolo, creatività&#10;&#10;Il contenuto generato dall'IA potrebbe non essere corretto.">
            <a:extLst>
              <a:ext uri="{FF2B5EF4-FFF2-40B4-BE49-F238E27FC236}">
                <a16:creationId xmlns:a16="http://schemas.microsoft.com/office/drawing/2014/main" id="{7AB5C3AC-039B-F4FD-F9BF-5DEE20F1A51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0576" y="1491756"/>
            <a:ext cx="1158138" cy="1158138"/>
          </a:xfrm>
          <a:prstGeom prst="rect">
            <a:avLst/>
          </a:prstGeom>
        </p:spPr>
      </p:pic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B3388489-0DB8-7926-9EC1-4AAB315D420D}"/>
              </a:ext>
            </a:extLst>
          </p:cNvPr>
          <p:cNvSpPr txBox="1"/>
          <p:nvPr/>
        </p:nvSpPr>
        <p:spPr>
          <a:xfrm>
            <a:off x="7578209" y="4059826"/>
            <a:ext cx="3514418" cy="147732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it-IT" b="1" dirty="0">
                <a:solidFill>
                  <a:schemeClr val="accent1"/>
                </a:solidFill>
                <a:latin typeface="Bahnschrift Light" panose="020B0502040204020203" pitchFamily="34" charset="0"/>
              </a:rPr>
              <a:t>Penalty</a:t>
            </a:r>
            <a:r>
              <a:rPr lang="it-IT" dirty="0">
                <a:latin typeface="Bahnschrift Light" panose="020B0502040204020203" pitchFamily="34" charset="0"/>
              </a:rPr>
              <a:t>:</a:t>
            </a:r>
          </a:p>
          <a:p>
            <a:endParaRPr lang="it-IT" dirty="0">
              <a:latin typeface="Bahnschrift Light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latin typeface="Bahnschrift Light" panose="020B0502040204020203" pitchFamily="34" charset="0"/>
              </a:rPr>
              <a:t>Output vuoti</a:t>
            </a:r>
            <a:endParaRPr lang="it-IT" i="0" dirty="0">
              <a:effectLst/>
              <a:latin typeface="Bahnschrift Light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latin typeface="Bahnschrift Light" panose="020B0502040204020203" pitchFamily="34" charset="0"/>
              </a:rPr>
              <a:t>Output corti</a:t>
            </a:r>
            <a:endParaRPr lang="it-IT" i="0" dirty="0">
              <a:effectLst/>
              <a:latin typeface="Bahnschrift Light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i="0" dirty="0">
                <a:effectLst/>
                <a:latin typeface="Bahnschrift Light" panose="020B0502040204020203" pitchFamily="34" charset="0"/>
              </a:rPr>
              <a:t>Output troppo verbosi</a:t>
            </a: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B0C1FCA7-CA5E-3924-25FA-684ED7AA38E7}"/>
              </a:ext>
            </a:extLst>
          </p:cNvPr>
          <p:cNvSpPr txBox="1"/>
          <p:nvPr/>
        </p:nvSpPr>
        <p:spPr>
          <a:xfrm>
            <a:off x="1099373" y="4113799"/>
            <a:ext cx="3760725" cy="147732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it-IT" b="1" dirty="0" err="1">
                <a:solidFill>
                  <a:schemeClr val="accent1"/>
                </a:solidFill>
                <a:latin typeface="Bahnschrift Light" panose="020B0502040204020203" pitchFamily="34" charset="0"/>
              </a:rPr>
              <a:t>Reward</a:t>
            </a:r>
            <a:r>
              <a:rPr lang="it-IT" dirty="0">
                <a:latin typeface="Bahnschrift Light" panose="020B0502040204020203" pitchFamily="34" charset="0"/>
              </a:rPr>
              <a:t>:</a:t>
            </a:r>
          </a:p>
          <a:p>
            <a:endParaRPr lang="it-IT" dirty="0">
              <a:latin typeface="Bahnschrift Light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latin typeface="Bahnschrift Light" panose="020B0502040204020203" pitchFamily="34" charset="0"/>
              </a:rPr>
              <a:t>Output con termini di </a:t>
            </a:r>
            <a:r>
              <a:rPr lang="it-IT" dirty="0" err="1">
                <a:latin typeface="Bahnschrift Light" panose="020B0502040204020203" pitchFamily="34" charset="0"/>
              </a:rPr>
              <a:t>Crafter</a:t>
            </a:r>
            <a:endParaRPr lang="it-IT" dirty="0">
              <a:latin typeface="Bahnschrift Light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i="0" dirty="0">
                <a:effectLst/>
                <a:latin typeface="Bahnschrift Light" panose="020B0502040204020203" pitchFamily="34" charset="0"/>
              </a:rPr>
              <a:t>Output con azioni ideali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latin typeface="Bahnschrift Light" panose="020B0502040204020203" pitchFamily="34" charset="0"/>
              </a:rPr>
              <a:t>Output con feedback strutturati</a:t>
            </a:r>
            <a:endParaRPr lang="it-IT" i="0" dirty="0">
              <a:effectLst/>
              <a:latin typeface="Bahnschrift Light" panose="020B0502040204020203" pitchFamily="34" charset="0"/>
            </a:endParaRPr>
          </a:p>
        </p:txBody>
      </p:sp>
      <p:pic>
        <p:nvPicPr>
          <p:cNvPr id="27" name="Immagine 26" descr="Immagine che contiene clipart, cartone animato, simbolo, Elementi grafici&#10;&#10;Il contenuto generato dall'IA potrebbe non essere corretto.">
            <a:extLst>
              <a:ext uri="{FF2B5EF4-FFF2-40B4-BE49-F238E27FC236}">
                <a16:creationId xmlns:a16="http://schemas.microsoft.com/office/drawing/2014/main" id="{EE22478D-0742-3E22-8E4F-1E2490BCDBA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9491" y="3624422"/>
            <a:ext cx="776309" cy="776309"/>
          </a:xfrm>
          <a:prstGeom prst="rect">
            <a:avLst/>
          </a:prstGeom>
        </p:spPr>
      </p:pic>
      <p:pic>
        <p:nvPicPr>
          <p:cNvPr id="29" name="Immagine 28" descr="Immagine che contiene simbolo, Elementi grafici, design&#10;&#10;Il contenuto generato dall'IA potrebbe non essere corretto.">
            <a:extLst>
              <a:ext uri="{FF2B5EF4-FFF2-40B4-BE49-F238E27FC236}">
                <a16:creationId xmlns:a16="http://schemas.microsoft.com/office/drawing/2014/main" id="{813926DF-B3BD-8597-5086-A875C4DB081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4129" y="3508252"/>
            <a:ext cx="828184" cy="828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5140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C74F12-E145-6CFD-3D3C-BCFC79D31E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quadrato, modello, linea, Rettangolo&#10;&#10;Il contenuto generato dall'IA potrebbe non essere corretto.">
            <a:extLst>
              <a:ext uri="{FF2B5EF4-FFF2-40B4-BE49-F238E27FC236}">
                <a16:creationId xmlns:a16="http://schemas.microsoft.com/office/drawing/2014/main" id="{60B6660A-ED6D-DADE-C486-ACFBBB622001}"/>
              </a:ext>
            </a:extLst>
          </p:cNvPr>
          <p:cNvPicPr/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>
            <a:off x="-13274" y="-658"/>
            <a:ext cx="12192000" cy="6858000"/>
          </a:xfrm>
          <a:prstGeom prst="rect">
            <a:avLst/>
          </a:prstGeom>
        </p:spPr>
      </p:pic>
      <p:sp>
        <p:nvSpPr>
          <p:cNvPr id="5" name="Titolo 10">
            <a:extLst>
              <a:ext uri="{FF2B5EF4-FFF2-40B4-BE49-F238E27FC236}">
                <a16:creationId xmlns:a16="http://schemas.microsoft.com/office/drawing/2014/main" id="{0461D71B-C120-A979-C7B3-B7E42D4C6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3274" y="0"/>
            <a:ext cx="12205274" cy="721895"/>
          </a:xfrm>
        </p:spPr>
        <p:txBody>
          <a:bodyPr/>
          <a:lstStyle/>
          <a:p>
            <a:pPr algn="ctr"/>
            <a:r>
              <a:rPr lang="it-IT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VALUTAZIONE E METRICHE</a:t>
            </a:r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2C8ED872-C02C-7DC1-9E76-9EBFAAF18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FE350-E4FF-43F1-9343-8DDB4FE36F79}" type="slidenum">
              <a:rPr lang="it-IT" smtClean="0"/>
              <a:t>13</a:t>
            </a:fld>
            <a:endParaRPr lang="it-IT"/>
          </a:p>
        </p:txBody>
      </p:sp>
      <p:pic>
        <p:nvPicPr>
          <p:cNvPr id="6" name="Immagine 5" descr="Immagine che contiene Elementi grafici, schermata, grafica, Policromia&#10;&#10;Il contenuto generato dall'IA potrebbe non essere corretto.">
            <a:extLst>
              <a:ext uri="{FF2B5EF4-FFF2-40B4-BE49-F238E27FC236}">
                <a16:creationId xmlns:a16="http://schemas.microsoft.com/office/drawing/2014/main" id="{EA9D0F59-0B75-172A-17B1-2AF44D887B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9081" y="111304"/>
            <a:ext cx="452350" cy="452350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E3CEF98C-1FAA-06E1-75FF-7040A599AA15}"/>
              </a:ext>
            </a:extLst>
          </p:cNvPr>
          <p:cNvSpPr txBox="1"/>
          <p:nvPr/>
        </p:nvSpPr>
        <p:spPr>
          <a:xfrm>
            <a:off x="5474034" y="718428"/>
            <a:ext cx="1768891" cy="36933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it-IT" i="0" dirty="0">
                <a:effectLst/>
                <a:latin typeface="Bahnschrift Light" panose="020B0502040204020203" pitchFamily="34" charset="0"/>
              </a:rPr>
              <a:t>Training</a:t>
            </a:r>
          </a:p>
        </p:txBody>
      </p:sp>
      <p:pic>
        <p:nvPicPr>
          <p:cNvPr id="8" name="Immagine 7" descr="Immagine che contiene testo, calligrafia, Carattere, diagramma&#10;&#10;Il contenuto generato dall'IA potrebbe non essere corretto.">
            <a:extLst>
              <a:ext uri="{FF2B5EF4-FFF2-40B4-BE49-F238E27FC236}">
                <a16:creationId xmlns:a16="http://schemas.microsoft.com/office/drawing/2014/main" id="{8E35C5E8-1DE5-10D5-BEFC-3410D71FF9D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8392" y="1295929"/>
            <a:ext cx="7340176" cy="524298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18322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C5F8BA-B893-11D4-31BD-32D6A6DB12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quadrato, modello, linea, Rettangolo&#10;&#10;Il contenuto generato dall'IA potrebbe non essere corretto.">
            <a:extLst>
              <a:ext uri="{FF2B5EF4-FFF2-40B4-BE49-F238E27FC236}">
                <a16:creationId xmlns:a16="http://schemas.microsoft.com/office/drawing/2014/main" id="{B5146EB2-3749-6B0D-5515-35B1AA23AF08}"/>
              </a:ext>
            </a:extLst>
          </p:cNvPr>
          <p:cNvPicPr/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>
            <a:off x="-13274" y="-658"/>
            <a:ext cx="12192000" cy="6858000"/>
          </a:xfrm>
          <a:prstGeom prst="rect">
            <a:avLst/>
          </a:prstGeom>
        </p:spPr>
      </p:pic>
      <p:sp>
        <p:nvSpPr>
          <p:cNvPr id="5" name="Titolo 10">
            <a:extLst>
              <a:ext uri="{FF2B5EF4-FFF2-40B4-BE49-F238E27FC236}">
                <a16:creationId xmlns:a16="http://schemas.microsoft.com/office/drawing/2014/main" id="{A0F24347-DC0B-659F-A7F0-015DE1A76B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3274" y="0"/>
            <a:ext cx="12205274" cy="721895"/>
          </a:xfrm>
        </p:spPr>
        <p:txBody>
          <a:bodyPr/>
          <a:lstStyle/>
          <a:p>
            <a:pPr algn="ctr"/>
            <a:r>
              <a:rPr lang="it-IT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VALUTAZIONE E METRICHE</a:t>
            </a:r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3590EECE-55AC-249D-FD5B-92483D7705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FE350-E4FF-43F1-9343-8DDB4FE36F79}" type="slidenum">
              <a:rPr lang="it-IT" smtClean="0"/>
              <a:t>14</a:t>
            </a:fld>
            <a:endParaRPr lang="it-IT"/>
          </a:p>
        </p:txBody>
      </p:sp>
      <p:pic>
        <p:nvPicPr>
          <p:cNvPr id="6" name="Immagine 5" descr="Immagine che contiene Elementi grafici, schermata, grafica, Policromia&#10;&#10;Il contenuto generato dall'IA potrebbe non essere corretto.">
            <a:extLst>
              <a:ext uri="{FF2B5EF4-FFF2-40B4-BE49-F238E27FC236}">
                <a16:creationId xmlns:a16="http://schemas.microsoft.com/office/drawing/2014/main" id="{A96F19E9-A8DE-169C-FEB2-4C17313FA8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9081" y="111304"/>
            <a:ext cx="452350" cy="452350"/>
          </a:xfrm>
          <a:prstGeom prst="rect">
            <a:avLst/>
          </a:prstGeom>
        </p:spPr>
      </p:pic>
      <p:pic>
        <p:nvPicPr>
          <p:cNvPr id="12" name="Immagine 11" descr="Immagine che contiene testo, schermata, diagramma, Policromia&#10;&#10;Il contenuto generato dall'IA potrebbe non essere corretto.">
            <a:extLst>
              <a:ext uri="{FF2B5EF4-FFF2-40B4-BE49-F238E27FC236}">
                <a16:creationId xmlns:a16="http://schemas.microsoft.com/office/drawing/2014/main" id="{18D8780E-FD24-3AFB-3D3F-BCAC6B11F8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3110" y="1295079"/>
            <a:ext cx="7085779" cy="5061271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CE27ED31-0D55-1421-F982-AB8303967D8C}"/>
              </a:ext>
            </a:extLst>
          </p:cNvPr>
          <p:cNvSpPr txBox="1"/>
          <p:nvPr/>
        </p:nvSpPr>
        <p:spPr>
          <a:xfrm>
            <a:off x="5211553" y="639155"/>
            <a:ext cx="1768891" cy="36933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it-IT" i="0" dirty="0">
                <a:effectLst/>
                <a:latin typeface="Bahnschrift Light" panose="020B0502040204020203" pitchFamily="34" charset="0"/>
              </a:rPr>
              <a:t>Training</a:t>
            </a:r>
          </a:p>
        </p:txBody>
      </p:sp>
    </p:spTree>
    <p:extLst>
      <p:ext uri="{BB962C8B-B14F-4D97-AF65-F5344CB8AC3E}">
        <p14:creationId xmlns:p14="http://schemas.microsoft.com/office/powerpoint/2010/main" val="25437138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C1F531-88F4-35CA-9503-FD58CC0301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quadrato, modello, linea, Rettangolo&#10;&#10;Il contenuto generato dall'IA potrebbe non essere corretto.">
            <a:extLst>
              <a:ext uri="{FF2B5EF4-FFF2-40B4-BE49-F238E27FC236}">
                <a16:creationId xmlns:a16="http://schemas.microsoft.com/office/drawing/2014/main" id="{46A938D9-9B7D-28B9-B740-9FDD591BFFBA}"/>
              </a:ext>
            </a:extLst>
          </p:cNvPr>
          <p:cNvPicPr/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>
            <a:off x="-13274" y="-658"/>
            <a:ext cx="12192000" cy="6858000"/>
          </a:xfrm>
          <a:prstGeom prst="rect">
            <a:avLst/>
          </a:prstGeom>
        </p:spPr>
      </p:pic>
      <p:sp>
        <p:nvSpPr>
          <p:cNvPr id="5" name="Titolo 10">
            <a:extLst>
              <a:ext uri="{FF2B5EF4-FFF2-40B4-BE49-F238E27FC236}">
                <a16:creationId xmlns:a16="http://schemas.microsoft.com/office/drawing/2014/main" id="{32BFD375-9ABD-E253-490C-CCF272D39D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3274" y="0"/>
            <a:ext cx="12205274" cy="721895"/>
          </a:xfrm>
        </p:spPr>
        <p:txBody>
          <a:bodyPr/>
          <a:lstStyle/>
          <a:p>
            <a:pPr algn="ctr"/>
            <a:r>
              <a:rPr lang="it-IT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VALUTAZIONE E METRICHE</a:t>
            </a:r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F93C9B31-5985-9E78-0E16-8709D5A8D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FE350-E4FF-43F1-9343-8DDB4FE36F79}" type="slidenum">
              <a:rPr lang="it-IT" smtClean="0"/>
              <a:t>15</a:t>
            </a:fld>
            <a:endParaRPr lang="it-IT"/>
          </a:p>
        </p:txBody>
      </p:sp>
      <p:pic>
        <p:nvPicPr>
          <p:cNvPr id="6" name="Immagine 5" descr="Immagine che contiene Elementi grafici, schermata, grafica, Policromia&#10;&#10;Il contenuto generato dall'IA potrebbe non essere corretto.">
            <a:extLst>
              <a:ext uri="{FF2B5EF4-FFF2-40B4-BE49-F238E27FC236}">
                <a16:creationId xmlns:a16="http://schemas.microsoft.com/office/drawing/2014/main" id="{87B812E0-5F09-E19A-8D2D-D5653E328E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9081" y="111304"/>
            <a:ext cx="452350" cy="452350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554FDEAB-4B13-7EF7-1A5B-648CA309F121}"/>
              </a:ext>
            </a:extLst>
          </p:cNvPr>
          <p:cNvSpPr txBox="1"/>
          <p:nvPr/>
        </p:nvSpPr>
        <p:spPr>
          <a:xfrm>
            <a:off x="5211553" y="639155"/>
            <a:ext cx="1768891" cy="36933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it-IT" i="0" dirty="0">
                <a:effectLst/>
                <a:latin typeface="Bahnschrift Light" panose="020B0502040204020203" pitchFamily="34" charset="0"/>
              </a:rPr>
              <a:t>Training</a:t>
            </a:r>
          </a:p>
        </p:txBody>
      </p:sp>
      <p:pic>
        <p:nvPicPr>
          <p:cNvPr id="15" name="Immagine 14" descr="Immagine che contiene testo, diagramma, linea, schermata&#10;&#10;Il contenuto generato dall'IA potrebbe non essere corretto.">
            <a:extLst>
              <a:ext uri="{FF2B5EF4-FFF2-40B4-BE49-F238E27FC236}">
                <a16:creationId xmlns:a16="http://schemas.microsoft.com/office/drawing/2014/main" id="{F94F2EE4-B4DD-5C7B-F2FA-6BF4F3F180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0087" y="1832375"/>
            <a:ext cx="8511822" cy="319193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532443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803178-895C-CD52-C9F5-2E992C5513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quadrato, modello, linea, Rettangolo&#10;&#10;Il contenuto generato dall'IA potrebbe non essere corretto.">
            <a:extLst>
              <a:ext uri="{FF2B5EF4-FFF2-40B4-BE49-F238E27FC236}">
                <a16:creationId xmlns:a16="http://schemas.microsoft.com/office/drawing/2014/main" id="{7C42984E-20AE-1446-395B-20C1E2A4BEDB}"/>
              </a:ext>
            </a:extLst>
          </p:cNvPr>
          <p:cNvPicPr/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>
            <a:off x="-13274" y="-658"/>
            <a:ext cx="12192000" cy="6858000"/>
          </a:xfrm>
          <a:prstGeom prst="rect">
            <a:avLst/>
          </a:prstGeom>
        </p:spPr>
      </p:pic>
      <p:sp>
        <p:nvSpPr>
          <p:cNvPr id="5" name="Titolo 10">
            <a:extLst>
              <a:ext uri="{FF2B5EF4-FFF2-40B4-BE49-F238E27FC236}">
                <a16:creationId xmlns:a16="http://schemas.microsoft.com/office/drawing/2014/main" id="{6B25CC2B-2032-8549-7D23-2FB23F6CBA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3274" y="0"/>
            <a:ext cx="12205274" cy="721895"/>
          </a:xfrm>
        </p:spPr>
        <p:txBody>
          <a:bodyPr/>
          <a:lstStyle/>
          <a:p>
            <a:pPr algn="ctr"/>
            <a:r>
              <a:rPr lang="it-IT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VALUTAZIONE E METRICHE</a:t>
            </a:r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E0C7CD72-FF7B-5F9E-8B27-4E5EC67A8D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FE350-E4FF-43F1-9343-8DDB4FE36F79}" type="slidenum">
              <a:rPr lang="it-IT" smtClean="0"/>
              <a:t>16</a:t>
            </a:fld>
            <a:endParaRPr lang="it-IT"/>
          </a:p>
        </p:txBody>
      </p:sp>
      <p:pic>
        <p:nvPicPr>
          <p:cNvPr id="6" name="Immagine 5" descr="Immagine che contiene Elementi grafici, schermata, grafica, Policromia&#10;&#10;Il contenuto generato dall'IA potrebbe non essere corretto.">
            <a:extLst>
              <a:ext uri="{FF2B5EF4-FFF2-40B4-BE49-F238E27FC236}">
                <a16:creationId xmlns:a16="http://schemas.microsoft.com/office/drawing/2014/main" id="{D187B5CF-1E91-E4DC-D7FF-B6456A0F8E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9081" y="111304"/>
            <a:ext cx="452350" cy="452350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C267C506-19D5-C6AC-6F3A-19FAAD15CCF8}"/>
              </a:ext>
            </a:extLst>
          </p:cNvPr>
          <p:cNvSpPr txBox="1"/>
          <p:nvPr/>
        </p:nvSpPr>
        <p:spPr>
          <a:xfrm>
            <a:off x="5505065" y="721895"/>
            <a:ext cx="1768891" cy="36933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it-IT" i="0" dirty="0">
                <a:effectLst/>
                <a:latin typeface="Bahnschrift Light" panose="020B0502040204020203" pitchFamily="34" charset="0"/>
              </a:rPr>
              <a:t>Testing</a:t>
            </a:r>
          </a:p>
        </p:txBody>
      </p:sp>
      <p:pic>
        <p:nvPicPr>
          <p:cNvPr id="16" name="Immagine 15" descr="Immagine che contiene testo, schermata, diagramma, Policromia&#10;&#10;Il contenuto generato dall'IA potrebbe non essere corretto.">
            <a:extLst>
              <a:ext uri="{FF2B5EF4-FFF2-40B4-BE49-F238E27FC236}">
                <a16:creationId xmlns:a16="http://schemas.microsoft.com/office/drawing/2014/main" id="{A1310229-17BA-BC90-2138-D1006B39D3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3483" y="1327123"/>
            <a:ext cx="7412054" cy="529432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185100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FB09E8-6C8D-95B0-988F-FD365789D9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quadrato, modello, linea, Rettangolo&#10;&#10;Il contenuto generato dall'IA potrebbe non essere corretto.">
            <a:extLst>
              <a:ext uri="{FF2B5EF4-FFF2-40B4-BE49-F238E27FC236}">
                <a16:creationId xmlns:a16="http://schemas.microsoft.com/office/drawing/2014/main" id="{58294E58-0AD8-2BBA-BAA6-F521E7B344C3}"/>
              </a:ext>
            </a:extLst>
          </p:cNvPr>
          <p:cNvPicPr/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>
            <a:off x="-13274" y="-658"/>
            <a:ext cx="12192000" cy="6858000"/>
          </a:xfrm>
          <a:prstGeom prst="rect">
            <a:avLst/>
          </a:prstGeom>
        </p:spPr>
      </p:pic>
      <p:sp>
        <p:nvSpPr>
          <p:cNvPr id="5" name="Titolo 10">
            <a:extLst>
              <a:ext uri="{FF2B5EF4-FFF2-40B4-BE49-F238E27FC236}">
                <a16:creationId xmlns:a16="http://schemas.microsoft.com/office/drawing/2014/main" id="{E17D94EE-6F93-97D5-F1D0-B80A30B204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3274" y="0"/>
            <a:ext cx="12205274" cy="721895"/>
          </a:xfrm>
        </p:spPr>
        <p:txBody>
          <a:bodyPr/>
          <a:lstStyle/>
          <a:p>
            <a:pPr algn="ctr"/>
            <a:r>
              <a:rPr lang="it-IT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VALUTAZIONE E METRICHE</a:t>
            </a:r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C3E4050A-6821-EB35-5694-E4CEFBA07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FE350-E4FF-43F1-9343-8DDB4FE36F79}" type="slidenum">
              <a:rPr lang="it-IT" smtClean="0"/>
              <a:t>17</a:t>
            </a:fld>
            <a:endParaRPr lang="it-IT"/>
          </a:p>
        </p:txBody>
      </p:sp>
      <p:pic>
        <p:nvPicPr>
          <p:cNvPr id="6" name="Immagine 5" descr="Immagine che contiene Elementi grafici, schermata, grafica, Policromia&#10;&#10;Il contenuto generato dall'IA potrebbe non essere corretto.">
            <a:extLst>
              <a:ext uri="{FF2B5EF4-FFF2-40B4-BE49-F238E27FC236}">
                <a16:creationId xmlns:a16="http://schemas.microsoft.com/office/drawing/2014/main" id="{B4312470-4C24-8ABA-982F-8C4A66C14A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9081" y="111304"/>
            <a:ext cx="452350" cy="452350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A2F2943E-D46A-ECB7-17DE-99334927879E}"/>
              </a:ext>
            </a:extLst>
          </p:cNvPr>
          <p:cNvSpPr txBox="1"/>
          <p:nvPr/>
        </p:nvSpPr>
        <p:spPr>
          <a:xfrm>
            <a:off x="5505065" y="721895"/>
            <a:ext cx="1768891" cy="36933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it-IT" i="0" dirty="0">
                <a:effectLst/>
                <a:latin typeface="Bahnschrift Light" panose="020B0502040204020203" pitchFamily="34" charset="0"/>
              </a:rPr>
              <a:t>Testing</a:t>
            </a:r>
          </a:p>
        </p:txBody>
      </p:sp>
      <p:pic>
        <p:nvPicPr>
          <p:cNvPr id="11" name="Immagine 10" descr="Immagine che contiene testo, schermata, diagramma, linea&#10;&#10;Il contenuto generato dall'IA potrebbe non essere corretto.">
            <a:extLst>
              <a:ext uri="{FF2B5EF4-FFF2-40B4-BE49-F238E27FC236}">
                <a16:creationId xmlns:a16="http://schemas.microsoft.com/office/drawing/2014/main" id="{AF37E5D2-3A0C-85C7-780B-615D7A8773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1803" y="2815186"/>
            <a:ext cx="5684250" cy="177632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586598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0DA3B8-127D-5763-9B77-C928CD66C9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quadrato, modello, linea, Rettangolo&#10;&#10;Il contenuto generato dall'IA potrebbe non essere corretto.">
            <a:extLst>
              <a:ext uri="{FF2B5EF4-FFF2-40B4-BE49-F238E27FC236}">
                <a16:creationId xmlns:a16="http://schemas.microsoft.com/office/drawing/2014/main" id="{5FFDE7F9-A929-ADF8-1E67-DB1CECDB3390}"/>
              </a:ext>
            </a:extLst>
          </p:cNvPr>
          <p:cNvPicPr/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>
            <a:off x="-13274" y="-658"/>
            <a:ext cx="12192000" cy="6858000"/>
          </a:xfrm>
          <a:prstGeom prst="rect">
            <a:avLst/>
          </a:prstGeom>
        </p:spPr>
      </p:pic>
      <p:sp>
        <p:nvSpPr>
          <p:cNvPr id="5" name="Titolo 10">
            <a:extLst>
              <a:ext uri="{FF2B5EF4-FFF2-40B4-BE49-F238E27FC236}">
                <a16:creationId xmlns:a16="http://schemas.microsoft.com/office/drawing/2014/main" id="{0BB17ED9-2918-0CC3-9488-402DBA2BCC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3274" y="0"/>
            <a:ext cx="12205274" cy="721895"/>
          </a:xfrm>
        </p:spPr>
        <p:txBody>
          <a:bodyPr/>
          <a:lstStyle/>
          <a:p>
            <a:pPr algn="ctr"/>
            <a:r>
              <a:rPr lang="it-IT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CHALLENGE AFFRONTATE</a:t>
            </a:r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1190275B-8409-CC98-1F01-E9A649787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FE350-E4FF-43F1-9343-8DDB4FE36F79}" type="slidenum">
              <a:rPr lang="it-IT" smtClean="0"/>
              <a:t>18</a:t>
            </a:fld>
            <a:endParaRPr lang="it-IT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24B10F2B-2517-2F91-7B13-47B6A68D1F24}"/>
              </a:ext>
            </a:extLst>
          </p:cNvPr>
          <p:cNvSpPr txBox="1"/>
          <p:nvPr/>
        </p:nvSpPr>
        <p:spPr>
          <a:xfrm>
            <a:off x="1704789" y="1798706"/>
            <a:ext cx="1982800" cy="92333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it-IT" dirty="0">
                <a:latin typeface="Bahnschrift Light" panose="020B0502040204020203" pitchFamily="34" charset="0"/>
              </a:rPr>
              <a:t>Gestione situazioni critiche</a:t>
            </a:r>
            <a:endParaRPr lang="it-IT" i="0" dirty="0">
              <a:effectLst/>
              <a:latin typeface="Bahnschrift Light" panose="020B0502040204020203" pitchFamily="34" charset="0"/>
            </a:endParaRP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54E8778E-B743-6072-69D2-B68A72A5B6BB}"/>
              </a:ext>
            </a:extLst>
          </p:cNvPr>
          <p:cNvSpPr txBox="1"/>
          <p:nvPr/>
        </p:nvSpPr>
        <p:spPr>
          <a:xfrm>
            <a:off x="8791460" y="1882965"/>
            <a:ext cx="2182140" cy="64633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it-IT" dirty="0">
                <a:latin typeface="Bahnschrift Light" panose="020B0502040204020203" pitchFamily="34" charset="0"/>
              </a:rPr>
              <a:t>LLM </a:t>
            </a:r>
            <a:r>
              <a:rPr lang="it-IT" dirty="0" err="1">
                <a:latin typeface="Bahnschrift Light" panose="020B0502040204020203" pitchFamily="34" charset="0"/>
              </a:rPr>
              <a:t>hallucinations</a:t>
            </a:r>
            <a:r>
              <a:rPr lang="it-IT" dirty="0">
                <a:latin typeface="Bahnschrift Light" panose="020B0502040204020203" pitchFamily="34" charset="0"/>
              </a:rPr>
              <a:t> e </a:t>
            </a:r>
            <a:r>
              <a:rPr lang="it-IT" dirty="0" err="1">
                <a:latin typeface="Bahnschrift Light" panose="020B0502040204020203" pitchFamily="34" charset="0"/>
              </a:rPr>
              <a:t>typos</a:t>
            </a:r>
            <a:endParaRPr lang="it-IT" i="0" dirty="0">
              <a:effectLst/>
              <a:latin typeface="Bahnschrift Light" panose="020B0502040204020203" pitchFamily="34" charset="0"/>
            </a:endParaRPr>
          </a:p>
        </p:txBody>
      </p:sp>
      <p:pic>
        <p:nvPicPr>
          <p:cNvPr id="16" name="Immagine 15" descr="Immagine che contiene simbolo, Rettangolo, Policromia, Elementi grafici&#10;&#10;Il contenuto generato dall'IA potrebbe non essere corretto.">
            <a:extLst>
              <a:ext uri="{FF2B5EF4-FFF2-40B4-BE49-F238E27FC236}">
                <a16:creationId xmlns:a16="http://schemas.microsoft.com/office/drawing/2014/main" id="{E1BA2A53-09D1-CEAA-666D-A61373C9F9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7422" y="3200823"/>
            <a:ext cx="1097029" cy="1097029"/>
          </a:xfrm>
          <a:prstGeom prst="rect">
            <a:avLst/>
          </a:prstGeom>
        </p:spPr>
      </p:pic>
      <p:pic>
        <p:nvPicPr>
          <p:cNvPr id="18" name="Immagine 17" descr="Immagine che contiene clipart, cartone animato, illustrazione, disegno&#10;&#10;Il contenuto generato dall'IA potrebbe non essere corretto.">
            <a:extLst>
              <a:ext uri="{FF2B5EF4-FFF2-40B4-BE49-F238E27FC236}">
                <a16:creationId xmlns:a16="http://schemas.microsoft.com/office/drawing/2014/main" id="{E34C263D-B279-23CB-443A-A8FC2C5AF4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6701" y="3429000"/>
            <a:ext cx="1378973" cy="1378973"/>
          </a:xfrm>
          <a:prstGeom prst="rect">
            <a:avLst/>
          </a:prstGeom>
        </p:spPr>
      </p:pic>
      <p:pic>
        <p:nvPicPr>
          <p:cNvPr id="22" name="Immagine 21" descr="Immagine che contiene Elementi grafici, cerchio, schermata, design&#10;&#10;Il contenuto generato dall'IA potrebbe non essere corretto.">
            <a:extLst>
              <a:ext uri="{FF2B5EF4-FFF2-40B4-BE49-F238E27FC236}">
                <a16:creationId xmlns:a16="http://schemas.microsoft.com/office/drawing/2014/main" id="{9B1929E0-1611-A867-D60F-D139DB2B14A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1384" y="3885205"/>
            <a:ext cx="773961" cy="773961"/>
          </a:xfrm>
          <a:prstGeom prst="rect">
            <a:avLst/>
          </a:prstGeom>
        </p:spPr>
      </p:pic>
      <p:pic>
        <p:nvPicPr>
          <p:cNvPr id="24" name="Immagine 23" descr="Immagine che contiene clipart, Elementi grafici, cerchio, schermata&#10;&#10;Il contenuto generato dall'IA potrebbe non essere corretto.">
            <a:extLst>
              <a:ext uri="{FF2B5EF4-FFF2-40B4-BE49-F238E27FC236}">
                <a16:creationId xmlns:a16="http://schemas.microsoft.com/office/drawing/2014/main" id="{B4B0A34D-A4C3-DDD9-36AD-F8B479C8979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3807" y="30632"/>
            <a:ext cx="548723" cy="548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4943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21CD20-97CB-6E5E-F788-3780C1F86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quadrato, modello, linea, Rettangolo&#10;&#10;Il contenuto generato dall'IA potrebbe non essere corretto.">
            <a:extLst>
              <a:ext uri="{FF2B5EF4-FFF2-40B4-BE49-F238E27FC236}">
                <a16:creationId xmlns:a16="http://schemas.microsoft.com/office/drawing/2014/main" id="{E26100F3-6F16-E24E-0CD8-F855CD1DB066}"/>
              </a:ext>
            </a:extLst>
          </p:cNvPr>
          <p:cNvPicPr/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>
            <a:off x="-13274" y="-658"/>
            <a:ext cx="12192000" cy="6858000"/>
          </a:xfrm>
          <a:prstGeom prst="rect">
            <a:avLst/>
          </a:prstGeom>
        </p:spPr>
      </p:pic>
      <p:sp>
        <p:nvSpPr>
          <p:cNvPr id="5" name="Titolo 10">
            <a:extLst>
              <a:ext uri="{FF2B5EF4-FFF2-40B4-BE49-F238E27FC236}">
                <a16:creationId xmlns:a16="http://schemas.microsoft.com/office/drawing/2014/main" id="{C795B014-3FFD-D6FD-53F6-9335888768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3274" y="0"/>
            <a:ext cx="12205274" cy="721895"/>
          </a:xfrm>
        </p:spPr>
        <p:txBody>
          <a:bodyPr/>
          <a:lstStyle/>
          <a:p>
            <a:pPr algn="ctr"/>
            <a:r>
              <a:rPr lang="it-IT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CONCLUSIONI E SVILUPPI FUTURI</a:t>
            </a:r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6C1E78BF-7AB0-5484-F70D-F3D395BB4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FE350-E4FF-43F1-9343-8DDB4FE36F79}" type="slidenum">
              <a:rPr lang="it-IT" smtClean="0"/>
              <a:t>19</a:t>
            </a:fld>
            <a:endParaRPr lang="it-IT"/>
          </a:p>
        </p:txBody>
      </p:sp>
      <p:pic>
        <p:nvPicPr>
          <p:cNvPr id="10" name="Immagine 9" descr="Immagine che contiene Elementi grafici, schermata, clipart, logo&#10;&#10;Il contenuto generato dall'IA potrebbe non essere corretto.">
            <a:extLst>
              <a:ext uri="{FF2B5EF4-FFF2-40B4-BE49-F238E27FC236}">
                <a16:creationId xmlns:a16="http://schemas.microsoft.com/office/drawing/2014/main" id="{937BE939-00A2-FEC7-53AE-0392B0F82C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6840" y="-658"/>
            <a:ext cx="517488" cy="517488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6C054C75-6665-0E4E-6F8B-65714CF8AC93}"/>
              </a:ext>
            </a:extLst>
          </p:cNvPr>
          <p:cNvSpPr txBox="1"/>
          <p:nvPr/>
        </p:nvSpPr>
        <p:spPr>
          <a:xfrm>
            <a:off x="804256" y="1882965"/>
            <a:ext cx="2334435" cy="64633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it-IT" i="0" dirty="0">
                <a:effectLst/>
                <a:latin typeface="Bahnschrift Light" panose="020B0502040204020203" pitchFamily="34" charset="0"/>
              </a:rPr>
              <a:t>Estensioni a scenari multi-agent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216C21F0-8933-E8A0-A92E-860A999E2359}"/>
              </a:ext>
            </a:extLst>
          </p:cNvPr>
          <p:cNvSpPr txBox="1"/>
          <p:nvPr/>
        </p:nvSpPr>
        <p:spPr>
          <a:xfrm>
            <a:off x="5104600" y="1882965"/>
            <a:ext cx="1982800" cy="64633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it-IT" i="0" dirty="0">
                <a:effectLst/>
                <a:latin typeface="Bahnschrift Light" panose="020B0502040204020203" pitchFamily="34" charset="0"/>
              </a:rPr>
              <a:t>Multi-modale LLM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6A319FC2-C9D8-D478-B4A8-4E6764E9EBB1}"/>
              </a:ext>
            </a:extLst>
          </p:cNvPr>
          <p:cNvSpPr txBox="1"/>
          <p:nvPr/>
        </p:nvSpPr>
        <p:spPr>
          <a:xfrm>
            <a:off x="9053309" y="1977795"/>
            <a:ext cx="1982800" cy="36933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it-IT" i="0" dirty="0">
                <a:effectLst/>
                <a:latin typeface="Bahnschrift Light" panose="020B0502040204020203" pitchFamily="34" charset="0"/>
              </a:rPr>
              <a:t>Algoritmi ibridi</a:t>
            </a:r>
          </a:p>
        </p:txBody>
      </p:sp>
      <p:pic>
        <p:nvPicPr>
          <p:cNvPr id="17" name="Immagine 16" descr="Immagine che contiene Elementi grafici, grafica, clipart, design&#10;&#10;Il contenuto generato dall'IA potrebbe non essere corretto.">
            <a:extLst>
              <a:ext uri="{FF2B5EF4-FFF2-40B4-BE49-F238E27FC236}">
                <a16:creationId xmlns:a16="http://schemas.microsoft.com/office/drawing/2014/main" id="{381B51AA-E4EE-C8CC-23B9-584A742BBC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8753" y="3690365"/>
            <a:ext cx="1577356" cy="1577356"/>
          </a:xfrm>
          <a:prstGeom prst="rect">
            <a:avLst/>
          </a:prstGeom>
        </p:spPr>
      </p:pic>
      <p:pic>
        <p:nvPicPr>
          <p:cNvPr id="19" name="Immagine 18" descr="Immagine che contiene Elementi grafici, cerchio, Policromia, grafica&#10;&#10;Il contenuto generato dall'IA potrebbe non essere corretto.">
            <a:extLst>
              <a:ext uri="{FF2B5EF4-FFF2-40B4-BE49-F238E27FC236}">
                <a16:creationId xmlns:a16="http://schemas.microsoft.com/office/drawing/2014/main" id="{17FE69D5-02F2-748B-CA39-CE31C335CFE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4226" y="3763390"/>
            <a:ext cx="1498634" cy="1498634"/>
          </a:xfrm>
          <a:prstGeom prst="rect">
            <a:avLst/>
          </a:prstGeom>
        </p:spPr>
      </p:pic>
      <p:pic>
        <p:nvPicPr>
          <p:cNvPr id="21" name="Immagine 20" descr="Immagine che contiene clipart, schermata, Elementi grafici, cartone animato&#10;&#10;Il contenuto generato dall'IA potrebbe non essere corretto.">
            <a:extLst>
              <a:ext uri="{FF2B5EF4-FFF2-40B4-BE49-F238E27FC236}">
                <a16:creationId xmlns:a16="http://schemas.microsoft.com/office/drawing/2014/main" id="{1ACA506F-5DD4-F079-CF45-13A034BA3AA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009" y="3690365"/>
            <a:ext cx="1254007" cy="1254007"/>
          </a:xfrm>
          <a:prstGeom prst="rect">
            <a:avLst/>
          </a:prstGeom>
        </p:spPr>
      </p:pic>
      <p:pic>
        <p:nvPicPr>
          <p:cNvPr id="22" name="Immagine 21" descr="Immagine che contiene clipart, schermata, Elementi grafici, cartone animato&#10;&#10;Il contenuto generato dall'IA potrebbe non essere corretto.">
            <a:extLst>
              <a:ext uri="{FF2B5EF4-FFF2-40B4-BE49-F238E27FC236}">
                <a16:creationId xmlns:a16="http://schemas.microsoft.com/office/drawing/2014/main" id="{2EBB5D17-14FB-761F-1A90-30A68951167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0999" y="4008017"/>
            <a:ext cx="1254007" cy="1254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8210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quadrato, modello, linea, Rettangolo&#10;&#10;Il contenuto generato dall'IA potrebbe non essere corretto.">
            <a:extLst>
              <a:ext uri="{FF2B5EF4-FFF2-40B4-BE49-F238E27FC236}">
                <a16:creationId xmlns:a16="http://schemas.microsoft.com/office/drawing/2014/main" id="{E20A3029-B567-5FB5-7A64-051739B89CB5}"/>
              </a:ext>
            </a:extLst>
          </p:cNvPr>
          <p:cNvPicPr/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>
            <a:off x="-13274" y="-658"/>
            <a:ext cx="12192000" cy="6858000"/>
          </a:xfrm>
          <a:prstGeom prst="rect">
            <a:avLst/>
          </a:prstGeom>
        </p:spPr>
      </p:pic>
      <p:sp>
        <p:nvSpPr>
          <p:cNvPr id="5" name="Titolo 10">
            <a:extLst>
              <a:ext uri="{FF2B5EF4-FFF2-40B4-BE49-F238E27FC236}">
                <a16:creationId xmlns:a16="http://schemas.microsoft.com/office/drawing/2014/main" id="{E9D86685-C3BA-FE40-3B26-5D0C0253C2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3274" y="0"/>
            <a:ext cx="12205274" cy="721895"/>
          </a:xfrm>
        </p:spPr>
        <p:txBody>
          <a:bodyPr/>
          <a:lstStyle/>
          <a:p>
            <a:pPr algn="ctr"/>
            <a:r>
              <a:rPr lang="it-IT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INDICE</a:t>
            </a:r>
          </a:p>
        </p:txBody>
      </p:sp>
      <p:sp>
        <p:nvSpPr>
          <p:cNvPr id="18" name="Segnaposto numero diapositiva 17">
            <a:extLst>
              <a:ext uri="{FF2B5EF4-FFF2-40B4-BE49-F238E27FC236}">
                <a16:creationId xmlns:a16="http://schemas.microsoft.com/office/drawing/2014/main" id="{D8BEE702-EBFF-4B2B-F5FB-5D3A11615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FE350-E4FF-43F1-9343-8DDB4FE36F79}" type="slidenum">
              <a:rPr lang="it-IT" smtClean="0"/>
              <a:t>2</a:t>
            </a:fld>
            <a:endParaRPr lang="it-IT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5E8DC2AD-3594-B7C8-D874-35A8547163BE}"/>
              </a:ext>
            </a:extLst>
          </p:cNvPr>
          <p:cNvSpPr txBox="1"/>
          <p:nvPr/>
        </p:nvSpPr>
        <p:spPr>
          <a:xfrm>
            <a:off x="699690" y="1731966"/>
            <a:ext cx="2866843" cy="369331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it-IT" b="1" dirty="0">
                <a:solidFill>
                  <a:schemeClr val="tx2"/>
                </a:solidFill>
                <a:latin typeface="Bahnschrift Light" panose="020B0502040204020203" pitchFamily="34" charset="0"/>
              </a:rPr>
              <a:t>Contesto e motivazione</a:t>
            </a:r>
          </a:p>
          <a:p>
            <a:endParaRPr lang="it-IT" b="1" dirty="0">
              <a:solidFill>
                <a:schemeClr val="tx2"/>
              </a:solidFill>
              <a:latin typeface="Bahnschrift Light" panose="020B0502040204020203" pitchFamily="34" charset="0"/>
            </a:endParaRPr>
          </a:p>
          <a:p>
            <a:endParaRPr lang="it-IT" b="1" dirty="0">
              <a:solidFill>
                <a:schemeClr val="tx2"/>
              </a:solidFill>
              <a:latin typeface="Bahnschrift Light" panose="020B0502040204020203" pitchFamily="34" charset="0"/>
            </a:endParaRPr>
          </a:p>
          <a:p>
            <a:r>
              <a:rPr lang="it-IT" b="1" dirty="0">
                <a:solidFill>
                  <a:schemeClr val="tx2"/>
                </a:solidFill>
                <a:latin typeface="Bahnschrift Light" panose="020B0502040204020203" pitchFamily="34" charset="0"/>
              </a:rPr>
              <a:t>Obiettivi del progetto</a:t>
            </a:r>
          </a:p>
          <a:p>
            <a:endParaRPr lang="it-IT" b="1" dirty="0">
              <a:solidFill>
                <a:schemeClr val="tx2"/>
              </a:solidFill>
              <a:latin typeface="Bahnschrift Light" panose="020B0502040204020203" pitchFamily="34" charset="0"/>
            </a:endParaRPr>
          </a:p>
          <a:p>
            <a:endParaRPr lang="it-IT" b="1" dirty="0">
              <a:solidFill>
                <a:schemeClr val="tx2"/>
              </a:solidFill>
              <a:latin typeface="Bahnschrift Light" panose="020B0502040204020203" pitchFamily="34" charset="0"/>
            </a:endParaRPr>
          </a:p>
          <a:p>
            <a:r>
              <a:rPr lang="it-IT" b="1" dirty="0">
                <a:solidFill>
                  <a:schemeClr val="tx2"/>
                </a:solidFill>
                <a:latin typeface="Bahnschrift Light" panose="020B0502040204020203" pitchFamily="34" charset="0"/>
              </a:rPr>
              <a:t>Ambiente </a:t>
            </a:r>
            <a:r>
              <a:rPr lang="it-IT" b="1" dirty="0" err="1">
                <a:solidFill>
                  <a:schemeClr val="tx2"/>
                </a:solidFill>
                <a:latin typeface="Bahnschrift Light" panose="020B0502040204020203" pitchFamily="34" charset="0"/>
              </a:rPr>
              <a:t>Crafter</a:t>
            </a:r>
            <a:r>
              <a:rPr lang="it-IT" b="1" dirty="0">
                <a:solidFill>
                  <a:schemeClr val="tx2"/>
                </a:solidFill>
                <a:latin typeface="Bahnschrift Light" panose="020B0502040204020203" pitchFamily="34" charset="0"/>
              </a:rPr>
              <a:t>: Stato, Azioni, </a:t>
            </a:r>
            <a:r>
              <a:rPr lang="it-IT" b="1" dirty="0" err="1">
                <a:solidFill>
                  <a:schemeClr val="tx2"/>
                </a:solidFill>
                <a:latin typeface="Bahnschrift Light" panose="020B0502040204020203" pitchFamily="34" charset="0"/>
              </a:rPr>
              <a:t>Reward</a:t>
            </a:r>
            <a:endParaRPr lang="it-IT" b="1" dirty="0">
              <a:solidFill>
                <a:schemeClr val="tx2"/>
              </a:solidFill>
              <a:latin typeface="Bahnschrift Light" panose="020B0502040204020203" pitchFamily="34" charset="0"/>
            </a:endParaRPr>
          </a:p>
          <a:p>
            <a:endParaRPr lang="it-IT" b="1" dirty="0">
              <a:solidFill>
                <a:schemeClr val="tx2"/>
              </a:solidFill>
              <a:latin typeface="Bahnschrift Light" panose="020B0502040204020203" pitchFamily="34" charset="0"/>
            </a:endParaRPr>
          </a:p>
          <a:p>
            <a:endParaRPr lang="it-IT" b="1" dirty="0">
              <a:solidFill>
                <a:schemeClr val="tx2"/>
              </a:solidFill>
              <a:latin typeface="Bahnschrift Light" panose="020B0502040204020203" pitchFamily="34" charset="0"/>
            </a:endParaRPr>
          </a:p>
          <a:p>
            <a:r>
              <a:rPr lang="it-IT" b="1" dirty="0" err="1">
                <a:solidFill>
                  <a:schemeClr val="tx2"/>
                </a:solidFill>
                <a:latin typeface="Bahnschrift Light" panose="020B0502040204020203" pitchFamily="34" charset="0"/>
              </a:rPr>
              <a:t>Reward</a:t>
            </a:r>
            <a:r>
              <a:rPr lang="it-IT" b="1" dirty="0">
                <a:solidFill>
                  <a:schemeClr val="tx2"/>
                </a:solidFill>
                <a:latin typeface="Bahnschrift Light" panose="020B0502040204020203" pitchFamily="34" charset="0"/>
              </a:rPr>
              <a:t> Shaping: Native vs </a:t>
            </a:r>
            <a:r>
              <a:rPr lang="it-IT" b="1" dirty="0" err="1">
                <a:solidFill>
                  <a:schemeClr val="tx2"/>
                </a:solidFill>
                <a:latin typeface="Bahnschrift Light" panose="020B0502040204020203" pitchFamily="34" charset="0"/>
              </a:rPr>
              <a:t>Shaped</a:t>
            </a:r>
            <a:endParaRPr lang="it-IT" b="1" dirty="0">
              <a:solidFill>
                <a:schemeClr val="tx2"/>
              </a:solidFill>
              <a:latin typeface="Bahnschrift Light" panose="020B0502040204020203" pitchFamily="34" charset="0"/>
            </a:endParaRPr>
          </a:p>
          <a:p>
            <a:endParaRPr lang="it-IT" b="1" dirty="0">
              <a:solidFill>
                <a:schemeClr val="tx2"/>
              </a:solidFill>
              <a:latin typeface="Bahnschrift Light" panose="020B0502040204020203" pitchFamily="34" charset="0"/>
            </a:endParaRPr>
          </a:p>
        </p:txBody>
      </p:sp>
      <p:pic>
        <p:nvPicPr>
          <p:cNvPr id="10" name="Immagine 9" descr="Immagine che contiene schermata, Policromia&#10;&#10;Il contenuto generato dall'IA potrebbe non essere corretto.">
            <a:extLst>
              <a:ext uri="{FF2B5EF4-FFF2-40B4-BE49-F238E27FC236}">
                <a16:creationId xmlns:a16="http://schemas.microsoft.com/office/drawing/2014/main" id="{F824B822-40A1-5069-A8EC-8E444A7C83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6387" y="90862"/>
            <a:ext cx="452032" cy="452032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37B7B05C-6A73-C2D1-C74B-F84BBCD9BAE4}"/>
              </a:ext>
            </a:extLst>
          </p:cNvPr>
          <p:cNvSpPr txBox="1"/>
          <p:nvPr/>
        </p:nvSpPr>
        <p:spPr>
          <a:xfrm>
            <a:off x="4307423" y="1463530"/>
            <a:ext cx="392169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1" dirty="0">
                <a:solidFill>
                  <a:schemeClr val="tx2"/>
                </a:solidFill>
                <a:latin typeface="Bahnschrift Light" panose="020B0502040204020203" pitchFamily="34" charset="0"/>
              </a:rPr>
              <a:t>Architettura </a:t>
            </a:r>
            <a:r>
              <a:rPr lang="it-IT" b="1" dirty="0" err="1">
                <a:solidFill>
                  <a:schemeClr val="tx2"/>
                </a:solidFill>
                <a:latin typeface="Bahnschrift Light" panose="020B0502040204020203" pitchFamily="34" charset="0"/>
              </a:rPr>
              <a:t>HeRoN</a:t>
            </a:r>
            <a:r>
              <a:rPr lang="it-IT" b="1" dirty="0">
                <a:solidFill>
                  <a:schemeClr val="tx2"/>
                </a:solidFill>
                <a:latin typeface="Bahnschrift Light" panose="020B0502040204020203" pitchFamily="34" charset="0"/>
              </a:rPr>
              <a:t> (alto livello)</a:t>
            </a:r>
          </a:p>
          <a:p>
            <a:endParaRPr lang="it-IT" b="1" dirty="0">
              <a:solidFill>
                <a:schemeClr val="tx2"/>
              </a:solidFill>
              <a:latin typeface="Bahnschrift Light" panose="020B0502040204020203" pitchFamily="34" charset="0"/>
            </a:endParaRPr>
          </a:p>
          <a:p>
            <a:endParaRPr lang="it-IT" b="1" dirty="0">
              <a:solidFill>
                <a:schemeClr val="tx2"/>
              </a:solidFill>
              <a:latin typeface="Bahnschrift Light" panose="020B0502040204020203" pitchFamily="34" charset="0"/>
            </a:endParaRPr>
          </a:p>
          <a:p>
            <a:r>
              <a:rPr lang="it-IT" b="1" dirty="0">
                <a:solidFill>
                  <a:schemeClr val="tx2"/>
                </a:solidFill>
                <a:latin typeface="Bahnschrift Light" panose="020B0502040204020203" pitchFamily="34" charset="0"/>
              </a:rPr>
              <a:t>Addestramento Iterativo del NPC</a:t>
            </a:r>
          </a:p>
          <a:p>
            <a:endParaRPr lang="it-IT" b="1" dirty="0">
              <a:solidFill>
                <a:schemeClr val="tx2"/>
              </a:solidFill>
              <a:latin typeface="Bahnschrift Light" panose="020B0502040204020203" pitchFamily="34" charset="0"/>
            </a:endParaRPr>
          </a:p>
          <a:p>
            <a:endParaRPr lang="it-IT" b="1" dirty="0">
              <a:solidFill>
                <a:schemeClr val="tx2"/>
              </a:solidFill>
              <a:latin typeface="Bahnschrift Light" panose="020B0502040204020203" pitchFamily="34" charset="0"/>
            </a:endParaRPr>
          </a:p>
          <a:p>
            <a:r>
              <a:rPr lang="it-IT" b="1" dirty="0">
                <a:solidFill>
                  <a:schemeClr val="tx2"/>
                </a:solidFill>
                <a:latin typeface="Bahnschrift Light" panose="020B0502040204020203" pitchFamily="34" charset="0"/>
              </a:rPr>
              <a:t>Ottimizzazione dell'</a:t>
            </a:r>
            <a:r>
              <a:rPr lang="it-IT" b="1" dirty="0" err="1">
                <a:solidFill>
                  <a:schemeClr val="tx2"/>
                </a:solidFill>
                <a:latin typeface="Bahnschrift Light" panose="020B0502040204020203" pitchFamily="34" charset="0"/>
              </a:rPr>
              <a:t>Helper</a:t>
            </a:r>
            <a:endParaRPr lang="it-IT" b="1" dirty="0">
              <a:solidFill>
                <a:schemeClr val="tx2"/>
              </a:solidFill>
              <a:latin typeface="Bahnschrift Light" panose="020B0502040204020203" pitchFamily="34" charset="0"/>
            </a:endParaRPr>
          </a:p>
          <a:p>
            <a:endParaRPr lang="it-IT" b="1" dirty="0">
              <a:solidFill>
                <a:schemeClr val="tx2"/>
              </a:solidFill>
              <a:latin typeface="Bahnschrift Light" panose="020B0502040204020203" pitchFamily="34" charset="0"/>
            </a:endParaRPr>
          </a:p>
          <a:p>
            <a:endParaRPr lang="it-IT" b="1" dirty="0">
              <a:solidFill>
                <a:schemeClr val="tx2"/>
              </a:solidFill>
              <a:latin typeface="Bahnschrift Light" panose="020B0502040204020203" pitchFamily="34" charset="0"/>
            </a:endParaRPr>
          </a:p>
          <a:p>
            <a:r>
              <a:rPr lang="it-IT" b="1" dirty="0" err="1">
                <a:solidFill>
                  <a:schemeClr val="tx2"/>
                </a:solidFill>
                <a:latin typeface="Bahnschrift Light" panose="020B0502040204020203" pitchFamily="34" charset="0"/>
              </a:rPr>
              <a:t>Reviewer</a:t>
            </a:r>
            <a:r>
              <a:rPr lang="it-IT" b="1" dirty="0">
                <a:solidFill>
                  <a:schemeClr val="tx2"/>
                </a:solidFill>
                <a:latin typeface="Bahnschrift Light" panose="020B0502040204020203" pitchFamily="34" charset="0"/>
              </a:rPr>
              <a:t>: dataset, fine-tuning e pipeline PPO</a:t>
            </a:r>
          </a:p>
          <a:p>
            <a:endParaRPr lang="it-IT" b="1" dirty="0">
              <a:solidFill>
                <a:schemeClr val="tx2"/>
              </a:solidFill>
              <a:latin typeface="Bahnschrift Light" panose="020B0502040204020203" pitchFamily="34" charset="0"/>
            </a:endParaRPr>
          </a:p>
          <a:p>
            <a:endParaRPr lang="it-IT" b="1" dirty="0">
              <a:solidFill>
                <a:schemeClr val="tx2"/>
              </a:solidFill>
              <a:latin typeface="Bahnschrift Light" panose="020B0502040204020203" pitchFamily="34" charset="0"/>
            </a:endParaRPr>
          </a:p>
          <a:p>
            <a:r>
              <a:rPr lang="it-IT" b="1" dirty="0" err="1">
                <a:solidFill>
                  <a:schemeClr val="tx2"/>
                </a:solidFill>
                <a:latin typeface="Bahnschrift Light" panose="020B0502040204020203" pitchFamily="34" charset="0"/>
              </a:rPr>
              <a:t>Reward</a:t>
            </a:r>
            <a:r>
              <a:rPr lang="it-IT" b="1" dirty="0">
                <a:solidFill>
                  <a:schemeClr val="tx2"/>
                </a:solidFill>
                <a:latin typeface="Bahnschrift Light" panose="020B0502040204020203" pitchFamily="34" charset="0"/>
              </a:rPr>
              <a:t> </a:t>
            </a:r>
            <a:r>
              <a:rPr lang="it-IT" b="1" dirty="0" err="1">
                <a:solidFill>
                  <a:schemeClr val="tx2"/>
                </a:solidFill>
                <a:latin typeface="Bahnschrift Light" panose="020B0502040204020203" pitchFamily="34" charset="0"/>
              </a:rPr>
              <a:t>function</a:t>
            </a:r>
            <a:r>
              <a:rPr lang="it-IT" b="1" dirty="0">
                <a:solidFill>
                  <a:schemeClr val="tx2"/>
                </a:solidFill>
                <a:latin typeface="Bahnschrift Light" panose="020B0502040204020203" pitchFamily="34" charset="0"/>
              </a:rPr>
              <a:t> PPO per il </a:t>
            </a:r>
            <a:r>
              <a:rPr lang="it-IT" b="1" dirty="0" err="1">
                <a:solidFill>
                  <a:schemeClr val="tx2"/>
                </a:solidFill>
                <a:latin typeface="Bahnschrift Light" panose="020B0502040204020203" pitchFamily="34" charset="0"/>
              </a:rPr>
              <a:t>Reviewer</a:t>
            </a:r>
            <a:endParaRPr lang="it-IT" b="1" dirty="0">
              <a:solidFill>
                <a:schemeClr val="tx2"/>
              </a:solidFill>
              <a:latin typeface="Bahnschrift Light" panose="020B0502040204020203" pitchFamily="34" charset="0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2A6583F4-A4A0-D660-D779-A11878E8BBEC}"/>
              </a:ext>
            </a:extLst>
          </p:cNvPr>
          <p:cNvSpPr txBox="1"/>
          <p:nvPr/>
        </p:nvSpPr>
        <p:spPr>
          <a:xfrm>
            <a:off x="8804819" y="2562350"/>
            <a:ext cx="3762275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1" dirty="0">
                <a:solidFill>
                  <a:schemeClr val="tx2"/>
                </a:solidFill>
                <a:latin typeface="Bahnschrift Light" panose="020B0502040204020203" pitchFamily="34" charset="0"/>
              </a:rPr>
              <a:t>Valutazione e Metriche</a:t>
            </a:r>
          </a:p>
          <a:p>
            <a:endParaRPr lang="it-IT" b="1" dirty="0">
              <a:solidFill>
                <a:schemeClr val="tx2"/>
              </a:solidFill>
              <a:latin typeface="Bahnschrift Light" panose="020B0502040204020203" pitchFamily="34" charset="0"/>
            </a:endParaRPr>
          </a:p>
          <a:p>
            <a:endParaRPr lang="it-IT" b="1" dirty="0">
              <a:solidFill>
                <a:schemeClr val="tx2"/>
              </a:solidFill>
              <a:latin typeface="Bahnschrift Light" panose="020B0502040204020203" pitchFamily="34" charset="0"/>
            </a:endParaRPr>
          </a:p>
          <a:p>
            <a:r>
              <a:rPr lang="it-IT" b="1" dirty="0">
                <a:solidFill>
                  <a:schemeClr val="tx2"/>
                </a:solidFill>
                <a:latin typeface="Bahnschrift Light" panose="020B0502040204020203" pitchFamily="34" charset="0"/>
              </a:rPr>
              <a:t>Challenge Affrontate</a:t>
            </a:r>
          </a:p>
          <a:p>
            <a:endParaRPr lang="it-IT" b="1" dirty="0">
              <a:solidFill>
                <a:schemeClr val="tx2"/>
              </a:solidFill>
              <a:latin typeface="Bahnschrift Light" panose="020B0502040204020203" pitchFamily="34" charset="0"/>
            </a:endParaRPr>
          </a:p>
          <a:p>
            <a:endParaRPr lang="it-IT" b="1" dirty="0">
              <a:solidFill>
                <a:schemeClr val="tx2"/>
              </a:solidFill>
              <a:latin typeface="Bahnschrift Light" panose="020B0502040204020203" pitchFamily="34" charset="0"/>
            </a:endParaRPr>
          </a:p>
          <a:p>
            <a:r>
              <a:rPr lang="it-IT" b="1" dirty="0">
                <a:solidFill>
                  <a:schemeClr val="tx2"/>
                </a:solidFill>
                <a:latin typeface="Bahnschrift Light" panose="020B0502040204020203" pitchFamily="34" charset="0"/>
              </a:rPr>
              <a:t>Conclusioni e Sviluppi Futuri</a:t>
            </a:r>
            <a:endParaRPr lang="it-IT" b="1" i="0" dirty="0">
              <a:solidFill>
                <a:schemeClr val="tx2"/>
              </a:solidFill>
              <a:latin typeface="Bahnschrift Light" panose="020B0502040204020203" pitchFamily="34" charset="0"/>
            </a:endParaRPr>
          </a:p>
        </p:txBody>
      </p: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97A42C9A-1376-2228-51B7-4D85F23E9F4C}"/>
              </a:ext>
            </a:extLst>
          </p:cNvPr>
          <p:cNvCxnSpPr/>
          <p:nvPr/>
        </p:nvCxnSpPr>
        <p:spPr>
          <a:xfrm>
            <a:off x="3566533" y="1216974"/>
            <a:ext cx="0" cy="412106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7AED3268-6A1A-86EC-196B-33429FDB14F4}"/>
              </a:ext>
            </a:extLst>
          </p:cNvPr>
          <p:cNvCxnSpPr/>
          <p:nvPr/>
        </p:nvCxnSpPr>
        <p:spPr>
          <a:xfrm>
            <a:off x="8229113" y="1216973"/>
            <a:ext cx="0" cy="412106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9" name="Immagine 18" descr="Immagine che contiene simbolo, Elementi grafici, cerchio, schermata&#10;&#10;Il contenuto generato dall'IA potrebbe non essere corretto.">
            <a:extLst>
              <a:ext uri="{FF2B5EF4-FFF2-40B4-BE49-F238E27FC236}">
                <a16:creationId xmlns:a16="http://schemas.microsoft.com/office/drawing/2014/main" id="{16DF1B91-E4DB-D35E-F509-BCDA85C40A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134" y="1699030"/>
            <a:ext cx="447726" cy="447726"/>
          </a:xfrm>
          <a:prstGeom prst="rect">
            <a:avLst/>
          </a:prstGeom>
        </p:spPr>
      </p:pic>
      <p:pic>
        <p:nvPicPr>
          <p:cNvPr id="14" name="Immagine 13" descr="Immagine che contiene Elementi grafici, cerchio, logo, simbolo&#10;&#10;Il contenuto generato dall'IA potrebbe non essere corretto.">
            <a:extLst>
              <a:ext uri="{FF2B5EF4-FFF2-40B4-BE49-F238E27FC236}">
                <a16:creationId xmlns:a16="http://schemas.microsoft.com/office/drawing/2014/main" id="{2C99D0F2-BBDB-032D-927D-ADCD67E6A1E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549" y="3435050"/>
            <a:ext cx="447726" cy="447726"/>
          </a:xfrm>
          <a:prstGeom prst="rect">
            <a:avLst/>
          </a:prstGeom>
        </p:spPr>
      </p:pic>
      <p:pic>
        <p:nvPicPr>
          <p:cNvPr id="16" name="Immagine 15" descr="Immagine che contiene simbolo, Elementi grafici, logo, cerchio&#10;&#10;Il contenuto generato dall'IA potrebbe non essere corretto.">
            <a:extLst>
              <a:ext uri="{FF2B5EF4-FFF2-40B4-BE49-F238E27FC236}">
                <a16:creationId xmlns:a16="http://schemas.microsoft.com/office/drawing/2014/main" id="{807EDD45-556B-BF9F-B7AB-C931CBF8322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134" y="4499645"/>
            <a:ext cx="447726" cy="447726"/>
          </a:xfrm>
          <a:prstGeom prst="rect">
            <a:avLst/>
          </a:prstGeom>
        </p:spPr>
      </p:pic>
      <p:pic>
        <p:nvPicPr>
          <p:cNvPr id="21" name="Immagine 20" descr="Immagine che contiene Elementi grafici, simbolo, cerchio, Carattere&#10;&#10;Il contenuto generato dall'IA potrebbe non essere corretto.">
            <a:extLst>
              <a:ext uri="{FF2B5EF4-FFF2-40B4-BE49-F238E27FC236}">
                <a16:creationId xmlns:a16="http://schemas.microsoft.com/office/drawing/2014/main" id="{FF861828-97B7-B28C-918F-D7A740D7012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197" y="2523460"/>
            <a:ext cx="447726" cy="447726"/>
          </a:xfrm>
          <a:prstGeom prst="rect">
            <a:avLst/>
          </a:prstGeom>
        </p:spPr>
      </p:pic>
      <p:pic>
        <p:nvPicPr>
          <p:cNvPr id="22" name="Immagine 21" descr="Immagine che contiene simbolo, Elementi grafici, cerchio, schermata&#10;&#10;Il contenuto generato dall'IA potrebbe non essere corretto.">
            <a:extLst>
              <a:ext uri="{FF2B5EF4-FFF2-40B4-BE49-F238E27FC236}">
                <a16:creationId xmlns:a16="http://schemas.microsoft.com/office/drawing/2014/main" id="{B171C4F6-B761-1E1A-E800-B9384985E3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0867" y="1406183"/>
            <a:ext cx="447726" cy="447726"/>
          </a:xfrm>
          <a:prstGeom prst="rect">
            <a:avLst/>
          </a:prstGeom>
        </p:spPr>
      </p:pic>
      <p:pic>
        <p:nvPicPr>
          <p:cNvPr id="23" name="Immagine 22" descr="Immagine che contiene Elementi grafici, cerchio, logo, simbolo&#10;&#10;Il contenuto generato dall'IA potrebbe non essere corretto.">
            <a:extLst>
              <a:ext uri="{FF2B5EF4-FFF2-40B4-BE49-F238E27FC236}">
                <a16:creationId xmlns:a16="http://schemas.microsoft.com/office/drawing/2014/main" id="{32CE3670-EF50-3FD7-3E2A-74B6E107D91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0867" y="3098281"/>
            <a:ext cx="447726" cy="447726"/>
          </a:xfrm>
          <a:prstGeom prst="rect">
            <a:avLst/>
          </a:prstGeom>
        </p:spPr>
      </p:pic>
      <p:pic>
        <p:nvPicPr>
          <p:cNvPr id="24" name="Immagine 23" descr="Immagine che contiene simbolo, Elementi grafici, logo, cerchio&#10;&#10;Il contenuto generato dall'IA potrebbe non essere corretto.">
            <a:extLst>
              <a:ext uri="{FF2B5EF4-FFF2-40B4-BE49-F238E27FC236}">
                <a16:creationId xmlns:a16="http://schemas.microsoft.com/office/drawing/2014/main" id="{6FCFC581-3DD9-3ECE-30D5-AA5E7DC833C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0867" y="3988405"/>
            <a:ext cx="447726" cy="447726"/>
          </a:xfrm>
          <a:prstGeom prst="rect">
            <a:avLst/>
          </a:prstGeom>
        </p:spPr>
      </p:pic>
      <p:pic>
        <p:nvPicPr>
          <p:cNvPr id="25" name="Immagine 24" descr="Immagine che contiene Elementi grafici, simbolo, cerchio, Carattere&#10;&#10;Il contenuto generato dall'IA potrebbe non essere corretto.">
            <a:extLst>
              <a:ext uri="{FF2B5EF4-FFF2-40B4-BE49-F238E27FC236}">
                <a16:creationId xmlns:a16="http://schemas.microsoft.com/office/drawing/2014/main" id="{2BAC384E-FBC8-A9E1-EB46-4D3D452B7AB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0867" y="2239846"/>
            <a:ext cx="447726" cy="447726"/>
          </a:xfrm>
          <a:prstGeom prst="rect">
            <a:avLst/>
          </a:prstGeom>
        </p:spPr>
      </p:pic>
      <p:pic>
        <p:nvPicPr>
          <p:cNvPr id="27" name="Immagine 26" descr="Immagine che contiene Elementi grafici, cerchio, logo, simbolo&#10;&#10;Il contenuto generato dall'IA potrebbe non essere corretto.">
            <a:extLst>
              <a:ext uri="{FF2B5EF4-FFF2-40B4-BE49-F238E27FC236}">
                <a16:creationId xmlns:a16="http://schemas.microsoft.com/office/drawing/2014/main" id="{EB70A423-373A-8568-784A-CC8636E926C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0867" y="5094693"/>
            <a:ext cx="447726" cy="447726"/>
          </a:xfrm>
          <a:prstGeom prst="rect">
            <a:avLst/>
          </a:prstGeom>
        </p:spPr>
      </p:pic>
      <p:pic>
        <p:nvPicPr>
          <p:cNvPr id="28" name="Immagine 27" descr="Immagine che contiene simbolo, Elementi grafici, cerchio, schermata&#10;&#10;Il contenuto generato dall'IA potrebbe non essere corretto.">
            <a:extLst>
              <a:ext uri="{FF2B5EF4-FFF2-40B4-BE49-F238E27FC236}">
                <a16:creationId xmlns:a16="http://schemas.microsoft.com/office/drawing/2014/main" id="{427D3ABC-B573-F294-C6FA-06B46C2F48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7093" y="2523460"/>
            <a:ext cx="447726" cy="447726"/>
          </a:xfrm>
          <a:prstGeom prst="rect">
            <a:avLst/>
          </a:prstGeom>
        </p:spPr>
      </p:pic>
      <p:pic>
        <p:nvPicPr>
          <p:cNvPr id="29" name="Immagine 28" descr="Immagine che contiene Elementi grafici, cerchio, logo, simbolo&#10;&#10;Il contenuto generato dall'IA potrebbe non essere corretto.">
            <a:extLst>
              <a:ext uri="{FF2B5EF4-FFF2-40B4-BE49-F238E27FC236}">
                <a16:creationId xmlns:a16="http://schemas.microsoft.com/office/drawing/2014/main" id="{6844DEDF-DA33-B86B-56CD-6F3F28C0E2B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7721" y="4181740"/>
            <a:ext cx="447726" cy="447726"/>
          </a:xfrm>
          <a:prstGeom prst="rect">
            <a:avLst/>
          </a:prstGeom>
        </p:spPr>
      </p:pic>
      <p:pic>
        <p:nvPicPr>
          <p:cNvPr id="31" name="Immagine 30" descr="Immagine che contiene Elementi grafici, simbolo, cerchio, Carattere&#10;&#10;Il contenuto generato dall'IA potrebbe non essere corretto.">
            <a:extLst>
              <a:ext uri="{FF2B5EF4-FFF2-40B4-BE49-F238E27FC236}">
                <a16:creationId xmlns:a16="http://schemas.microsoft.com/office/drawing/2014/main" id="{DE5FCFFF-8211-847B-8934-9C8AC9C56FD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9675" y="3354764"/>
            <a:ext cx="447726" cy="447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2083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01B0FE-7D26-14DF-C875-51AF45B4F8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quadrato, modello, linea, Rettangolo&#10;&#10;Il contenuto generato dall'IA potrebbe non essere corretto.">
            <a:extLst>
              <a:ext uri="{FF2B5EF4-FFF2-40B4-BE49-F238E27FC236}">
                <a16:creationId xmlns:a16="http://schemas.microsoft.com/office/drawing/2014/main" id="{D8A13B72-6B75-5D13-B24E-A08144196B57}"/>
              </a:ext>
            </a:extLst>
          </p:cNvPr>
          <p:cNvPicPr/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>
            <a:off x="-13274" y="-658"/>
            <a:ext cx="12192000" cy="6858000"/>
          </a:xfrm>
          <a:prstGeom prst="rect">
            <a:avLst/>
          </a:prstGeom>
        </p:spPr>
      </p:pic>
      <p:sp>
        <p:nvSpPr>
          <p:cNvPr id="5" name="Titolo 10">
            <a:extLst>
              <a:ext uri="{FF2B5EF4-FFF2-40B4-BE49-F238E27FC236}">
                <a16:creationId xmlns:a16="http://schemas.microsoft.com/office/drawing/2014/main" id="{D25AE251-1C3B-82F8-33F2-7A02192EEB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3512" y="1828801"/>
            <a:ext cx="6124975" cy="1819746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algn="ctr"/>
            <a:r>
              <a:rPr lang="it-IT" sz="5400" dirty="0">
                <a:latin typeface="Aharoni" panose="02010803020104030203" pitchFamily="2" charset="-79"/>
                <a:cs typeface="Aharoni" panose="02010803020104030203" pitchFamily="2" charset="-79"/>
              </a:rPr>
              <a:t>GRAZIE PER L’</a:t>
            </a:r>
            <a:r>
              <a:rPr lang="it-IT" sz="5400" dirty="0">
                <a:solidFill>
                  <a:schemeClr val="accent4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ATTENZIONE</a:t>
            </a:r>
            <a:r>
              <a:rPr lang="it-IT" sz="5400" dirty="0">
                <a:latin typeface="Aharoni" panose="02010803020104030203" pitchFamily="2" charset="-79"/>
                <a:cs typeface="Aharoni" panose="02010803020104030203" pitchFamily="2" charset="-79"/>
              </a:rPr>
              <a:t>!</a:t>
            </a:r>
          </a:p>
        </p:txBody>
      </p:sp>
      <p:pic>
        <p:nvPicPr>
          <p:cNvPr id="3" name="Immagine 2" descr="Immagine che contiene cartone animato&#10;&#10;Il contenuto generato dall'IA potrebbe non essere corretto.">
            <a:extLst>
              <a:ext uri="{FF2B5EF4-FFF2-40B4-BE49-F238E27FC236}">
                <a16:creationId xmlns:a16="http://schemas.microsoft.com/office/drawing/2014/main" id="{4F231838-894C-9D22-E09B-01BDC6B9B3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3240" y="4153972"/>
            <a:ext cx="1098972" cy="1098972"/>
          </a:xfrm>
          <a:prstGeom prst="rect">
            <a:avLst/>
          </a:prstGeom>
        </p:spPr>
      </p:pic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B20D741-D5AF-6AE7-884A-A85C1A748B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FE350-E4FF-43F1-9343-8DDB4FE36F79}" type="slidenum">
              <a:rPr lang="it-IT" smtClean="0"/>
              <a:t>20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4174582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3820D6-60B8-2EA4-9531-567F9525CF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quadrato, modello, linea, Rettangolo&#10;&#10;Il contenuto generato dall'IA potrebbe non essere corretto.">
            <a:extLst>
              <a:ext uri="{FF2B5EF4-FFF2-40B4-BE49-F238E27FC236}">
                <a16:creationId xmlns:a16="http://schemas.microsoft.com/office/drawing/2014/main" id="{DFF05041-BDE1-1069-A83A-155C47EC102F}"/>
              </a:ext>
            </a:extLst>
          </p:cNvPr>
          <p:cNvPicPr/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>
            <a:off x="-13274" y="-658"/>
            <a:ext cx="12192000" cy="6858000"/>
          </a:xfrm>
          <a:prstGeom prst="rect">
            <a:avLst/>
          </a:prstGeom>
        </p:spPr>
      </p:pic>
      <p:sp>
        <p:nvSpPr>
          <p:cNvPr id="5" name="Titolo 10">
            <a:extLst>
              <a:ext uri="{FF2B5EF4-FFF2-40B4-BE49-F238E27FC236}">
                <a16:creationId xmlns:a16="http://schemas.microsoft.com/office/drawing/2014/main" id="{0F213CE4-2D69-C7E6-90E8-B042F4719C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3274" y="0"/>
            <a:ext cx="12205274" cy="721895"/>
          </a:xfrm>
        </p:spPr>
        <p:txBody>
          <a:bodyPr/>
          <a:lstStyle/>
          <a:p>
            <a:pPr algn="ctr"/>
            <a:r>
              <a:rPr lang="it-IT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CONTESTO E MOTIVAZIONE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9715BB36-C9C6-E8B7-BFD6-2112E00FFF9E}"/>
              </a:ext>
            </a:extLst>
          </p:cNvPr>
          <p:cNvSpPr txBox="1"/>
          <p:nvPr/>
        </p:nvSpPr>
        <p:spPr>
          <a:xfrm>
            <a:off x="570084" y="1919257"/>
            <a:ext cx="3224585" cy="92333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b="1" i="0" dirty="0">
                <a:solidFill>
                  <a:schemeClr val="accent4"/>
                </a:solidFill>
                <a:effectLst/>
                <a:latin typeface="Bahnschrift Light" panose="020B0502040204020203" pitchFamily="34" charset="0"/>
              </a:rPr>
              <a:t>Crafter</a:t>
            </a:r>
            <a:r>
              <a:rPr lang="en-US" i="0" dirty="0">
                <a:effectLst/>
                <a:latin typeface="Bahnschrift Light" panose="020B0502040204020203" pitchFamily="34" charset="0"/>
              </a:rPr>
              <a:t>: open-world survival game per </a:t>
            </a:r>
            <a:r>
              <a:rPr lang="en-US" i="0" dirty="0" err="1">
                <a:effectLst/>
                <a:latin typeface="Bahnschrift Light" panose="020B0502040204020203" pitchFamily="34" charset="0"/>
              </a:rPr>
              <a:t>ricerca</a:t>
            </a:r>
            <a:r>
              <a:rPr lang="en-US" i="0" dirty="0">
                <a:effectLst/>
                <a:latin typeface="Bahnschrift Light" panose="020B0502040204020203" pitchFamily="34" charset="0"/>
              </a:rPr>
              <a:t> RL (simile a Minecraft)</a:t>
            </a:r>
            <a:endParaRPr lang="it-IT" i="0" dirty="0">
              <a:effectLst/>
              <a:latin typeface="Bahnschrift Light" panose="020B0502040204020203" pitchFamily="34" charset="0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91819F60-D755-3496-2CB2-E91F99DA6CF7}"/>
              </a:ext>
            </a:extLst>
          </p:cNvPr>
          <p:cNvSpPr txBox="1"/>
          <p:nvPr/>
        </p:nvSpPr>
        <p:spPr>
          <a:xfrm>
            <a:off x="4541904" y="1780757"/>
            <a:ext cx="3081644" cy="1200329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it-IT" b="1" i="0" dirty="0">
                <a:solidFill>
                  <a:schemeClr val="accent4"/>
                </a:solidFill>
                <a:effectLst/>
                <a:latin typeface="Bahnschrift Light" panose="020B0502040204020203" pitchFamily="34" charset="0"/>
              </a:rPr>
              <a:t>Problema</a:t>
            </a:r>
            <a:r>
              <a:rPr lang="it-IT" i="0" dirty="0">
                <a:effectLst/>
                <a:latin typeface="Bahnschrift Light" panose="020B0502040204020203" pitchFamily="34" charset="0"/>
              </a:rPr>
              <a:t>: progettare NPC adattivi che prendano decisioni sequenziali efficaci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DA0F2E47-1150-D063-29C5-5C0179AD0BA4}"/>
              </a:ext>
            </a:extLst>
          </p:cNvPr>
          <p:cNvSpPr txBox="1"/>
          <p:nvPr/>
        </p:nvSpPr>
        <p:spPr>
          <a:xfrm>
            <a:off x="8370783" y="1919257"/>
            <a:ext cx="3364216" cy="92333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it-IT" b="1" i="0" dirty="0">
                <a:solidFill>
                  <a:schemeClr val="accent4"/>
                </a:solidFill>
                <a:effectLst/>
                <a:latin typeface="Bahnschrift Light" panose="020B0502040204020203" pitchFamily="34" charset="0"/>
              </a:rPr>
              <a:t>Approccio</a:t>
            </a:r>
            <a:r>
              <a:rPr lang="it-IT" i="0" dirty="0">
                <a:effectLst/>
                <a:latin typeface="Bahnschrift Light" panose="020B0502040204020203" pitchFamily="34" charset="0"/>
              </a:rPr>
              <a:t>: integrare RL (DQN) con </a:t>
            </a:r>
            <a:r>
              <a:rPr lang="it-IT" i="0" dirty="0" err="1">
                <a:effectLst/>
                <a:latin typeface="Bahnschrift Light" panose="020B0502040204020203" pitchFamily="34" charset="0"/>
              </a:rPr>
              <a:t>LLMs</a:t>
            </a:r>
            <a:r>
              <a:rPr lang="it-IT" i="0" dirty="0">
                <a:effectLst/>
                <a:latin typeface="Bahnschrift Light" panose="020B0502040204020203" pitchFamily="34" charset="0"/>
              </a:rPr>
              <a:t> (</a:t>
            </a:r>
            <a:r>
              <a:rPr lang="it-IT" i="0" dirty="0" err="1">
                <a:effectLst/>
                <a:latin typeface="Bahnschrift Light" panose="020B0502040204020203" pitchFamily="34" charset="0"/>
              </a:rPr>
              <a:t>Helper</a:t>
            </a:r>
            <a:r>
              <a:rPr lang="it-IT" i="0" dirty="0">
                <a:effectLst/>
                <a:latin typeface="Bahnschrift Light" panose="020B0502040204020203" pitchFamily="34" charset="0"/>
              </a:rPr>
              <a:t> zero-shot + </a:t>
            </a:r>
            <a:r>
              <a:rPr lang="it-IT" i="0" dirty="0" err="1">
                <a:effectLst/>
                <a:latin typeface="Bahnschrift Light" panose="020B0502040204020203" pitchFamily="34" charset="0"/>
              </a:rPr>
              <a:t>Reviewer</a:t>
            </a:r>
            <a:r>
              <a:rPr lang="it-IT" i="0" dirty="0">
                <a:effectLst/>
                <a:latin typeface="Bahnschrift Light" panose="020B0502040204020203" pitchFamily="34" charset="0"/>
              </a:rPr>
              <a:t> fine-</a:t>
            </a:r>
            <a:r>
              <a:rPr lang="it-IT" i="0" dirty="0" err="1">
                <a:effectLst/>
                <a:latin typeface="Bahnschrift Light" panose="020B0502040204020203" pitchFamily="34" charset="0"/>
              </a:rPr>
              <a:t>tuned</a:t>
            </a:r>
            <a:r>
              <a:rPr lang="it-IT" i="0" dirty="0">
                <a:effectLst/>
                <a:latin typeface="Bahnschrift Light" panose="020B0502040204020203" pitchFamily="34" charset="0"/>
              </a:rPr>
              <a:t>)</a:t>
            </a:r>
          </a:p>
        </p:txBody>
      </p:sp>
      <p:pic>
        <p:nvPicPr>
          <p:cNvPr id="11" name="Immagine 10" descr="Immagine che contiene Elementi grafici, clipart, grafica, Policromia&#10;&#10;Il contenuto generato dall'IA potrebbe non essere corretto.">
            <a:extLst>
              <a:ext uri="{FF2B5EF4-FFF2-40B4-BE49-F238E27FC236}">
                <a16:creationId xmlns:a16="http://schemas.microsoft.com/office/drawing/2014/main" id="{E5AC53EF-A898-AC36-9D57-21DA07E324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3159" y="3556290"/>
            <a:ext cx="1759464" cy="1759464"/>
          </a:xfrm>
          <a:prstGeom prst="rect">
            <a:avLst/>
          </a:prstGeom>
        </p:spPr>
      </p:pic>
      <p:pic>
        <p:nvPicPr>
          <p:cNvPr id="13" name="Immagine 12" descr="Immagine che contiene clipart, simbolo, Elementi grafici, schermata&#10;&#10;Il contenuto generato dall'IA potrebbe non essere corretto.">
            <a:extLst>
              <a:ext uri="{FF2B5EF4-FFF2-40B4-BE49-F238E27FC236}">
                <a16:creationId xmlns:a16="http://schemas.microsoft.com/office/drawing/2014/main" id="{C5E5E9E9-F516-82F2-F607-E194357677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0179" y="3764112"/>
            <a:ext cx="1551642" cy="1551642"/>
          </a:xfrm>
          <a:prstGeom prst="rect">
            <a:avLst/>
          </a:prstGeom>
        </p:spPr>
      </p:pic>
      <p:pic>
        <p:nvPicPr>
          <p:cNvPr id="15" name="Immagine 14" descr="Immagine che contiene creatività&#10;&#10;Il contenuto generato dall'IA potrebbe non essere corretto.">
            <a:extLst>
              <a:ext uri="{FF2B5EF4-FFF2-40B4-BE49-F238E27FC236}">
                <a16:creationId xmlns:a16="http://schemas.microsoft.com/office/drawing/2014/main" id="{676BD41E-6B35-9138-2644-AA7A1EA73D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162" y="3239593"/>
            <a:ext cx="1551642" cy="1551642"/>
          </a:xfrm>
          <a:prstGeom prst="rect">
            <a:avLst/>
          </a:prstGeom>
        </p:spPr>
      </p:pic>
      <p:pic>
        <p:nvPicPr>
          <p:cNvPr id="17" name="Immagine 16" descr="Immagine che contiene schermata, design&#10;&#10;Il contenuto generato dall'IA potrebbe non essere corretto.">
            <a:extLst>
              <a:ext uri="{FF2B5EF4-FFF2-40B4-BE49-F238E27FC236}">
                <a16:creationId xmlns:a16="http://schemas.microsoft.com/office/drawing/2014/main" id="{85059820-BE45-0F3A-D40D-3A4DC3866C0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982" y="4039949"/>
            <a:ext cx="1551642" cy="1551642"/>
          </a:xfrm>
          <a:prstGeom prst="rect">
            <a:avLst/>
          </a:prstGeom>
        </p:spPr>
      </p:pic>
      <p:sp>
        <p:nvSpPr>
          <p:cNvPr id="18" name="Segnaposto numero diapositiva 17">
            <a:extLst>
              <a:ext uri="{FF2B5EF4-FFF2-40B4-BE49-F238E27FC236}">
                <a16:creationId xmlns:a16="http://schemas.microsoft.com/office/drawing/2014/main" id="{99EC4724-CCCA-7102-C176-A035873FF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FE350-E4FF-43F1-9343-8DDB4FE36F79}" type="slidenum">
              <a:rPr lang="it-IT" smtClean="0"/>
              <a:t>3</a:t>
            </a:fld>
            <a:endParaRPr lang="it-IT"/>
          </a:p>
        </p:txBody>
      </p:sp>
      <p:pic>
        <p:nvPicPr>
          <p:cNvPr id="3" name="Immagine 2" descr="Immagine che contiene Elementi grafici, simbolo, Carattere, clipart&#10;&#10;Il contenuto generato dall'IA potrebbe non essere corretto.">
            <a:extLst>
              <a:ext uri="{FF2B5EF4-FFF2-40B4-BE49-F238E27FC236}">
                <a16:creationId xmlns:a16="http://schemas.microsoft.com/office/drawing/2014/main" id="{2134B2C0-9CE4-FAB5-79C0-68FDE9ECE05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6309" y="136525"/>
            <a:ext cx="415891" cy="415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6766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B60E51-A5F9-0918-195E-E1831907EE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quadrato, modello, linea, Rettangolo&#10;&#10;Il contenuto generato dall'IA potrebbe non essere corretto.">
            <a:extLst>
              <a:ext uri="{FF2B5EF4-FFF2-40B4-BE49-F238E27FC236}">
                <a16:creationId xmlns:a16="http://schemas.microsoft.com/office/drawing/2014/main" id="{6BB091D0-ECE2-D9DD-1EEA-208F10082C1A}"/>
              </a:ext>
            </a:extLst>
          </p:cNvPr>
          <p:cNvPicPr/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>
            <a:off x="-13274" y="-11368"/>
            <a:ext cx="12192000" cy="6858000"/>
          </a:xfrm>
          <a:prstGeom prst="rect">
            <a:avLst/>
          </a:prstGeom>
        </p:spPr>
      </p:pic>
      <p:sp>
        <p:nvSpPr>
          <p:cNvPr id="5" name="Titolo 10">
            <a:extLst>
              <a:ext uri="{FF2B5EF4-FFF2-40B4-BE49-F238E27FC236}">
                <a16:creationId xmlns:a16="http://schemas.microsoft.com/office/drawing/2014/main" id="{490BF6BF-336A-844B-8093-D65CFA9102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3274" y="0"/>
            <a:ext cx="12205274" cy="721895"/>
          </a:xfrm>
        </p:spPr>
        <p:txBody>
          <a:bodyPr/>
          <a:lstStyle/>
          <a:p>
            <a:pPr algn="ctr"/>
            <a:r>
              <a:rPr lang="it-IT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OBIETTIVI DEL PROGETTO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1C756CA6-BCFD-D614-D811-E725600E5C5C}"/>
              </a:ext>
            </a:extLst>
          </p:cNvPr>
          <p:cNvSpPr txBox="1"/>
          <p:nvPr/>
        </p:nvSpPr>
        <p:spPr>
          <a:xfrm>
            <a:off x="1251267" y="965744"/>
            <a:ext cx="2575710" cy="92333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it-IT" i="0" dirty="0">
                <a:effectLst/>
                <a:latin typeface="Bahnschrift Light" panose="020B0502040204020203" pitchFamily="34" charset="0"/>
              </a:rPr>
              <a:t>Fine-tuning del </a:t>
            </a:r>
            <a:r>
              <a:rPr lang="it-IT" i="0" dirty="0" err="1">
                <a:effectLst/>
                <a:latin typeface="Bahnschrift Light" panose="020B0502040204020203" pitchFamily="34" charset="0"/>
              </a:rPr>
              <a:t>Reviewer</a:t>
            </a:r>
            <a:r>
              <a:rPr lang="it-IT" i="0" dirty="0">
                <a:effectLst/>
                <a:latin typeface="Bahnschrift Light" panose="020B0502040204020203" pitchFamily="34" charset="0"/>
              </a:rPr>
              <a:t> per i task di </a:t>
            </a:r>
            <a:r>
              <a:rPr lang="it-IT" i="0" dirty="0" err="1">
                <a:effectLst/>
                <a:latin typeface="Bahnschrift Light" panose="020B0502040204020203" pitchFamily="34" charset="0"/>
              </a:rPr>
              <a:t>Crafter</a:t>
            </a:r>
            <a:endParaRPr lang="it-IT" i="0" dirty="0">
              <a:effectLst/>
              <a:latin typeface="Bahnschrift Light" panose="020B0502040204020203" pitchFamily="34" charset="0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2F459DB9-E8ED-C7A2-5DFF-EFB24D2499E3}"/>
              </a:ext>
            </a:extLst>
          </p:cNvPr>
          <p:cNvSpPr txBox="1"/>
          <p:nvPr/>
        </p:nvSpPr>
        <p:spPr>
          <a:xfrm>
            <a:off x="8324158" y="975411"/>
            <a:ext cx="2575710" cy="92333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it-IT" i="0" dirty="0">
                <a:effectLst/>
                <a:latin typeface="Bahnschrift Light" panose="020B0502040204020203" pitchFamily="34" charset="0"/>
              </a:rPr>
              <a:t>Modifica dell’</a:t>
            </a:r>
            <a:r>
              <a:rPr lang="it-IT" i="0" dirty="0" err="1">
                <a:effectLst/>
                <a:latin typeface="Bahnschrift Light" panose="020B0502040204020203" pitchFamily="34" charset="0"/>
              </a:rPr>
              <a:t>Helper</a:t>
            </a:r>
            <a:r>
              <a:rPr lang="it-IT" i="0" dirty="0">
                <a:effectLst/>
                <a:latin typeface="Bahnschrift Light" panose="020B0502040204020203" pitchFamily="34" charset="0"/>
              </a:rPr>
              <a:t> per generare sequenze di azioni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0FE4EF95-01C4-4C98-FEA9-D99B2EE1554B}"/>
              </a:ext>
            </a:extLst>
          </p:cNvPr>
          <p:cNvSpPr txBox="1"/>
          <p:nvPr/>
        </p:nvSpPr>
        <p:spPr>
          <a:xfrm>
            <a:off x="763561" y="3950684"/>
            <a:ext cx="3551122" cy="64633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it-IT" i="0" dirty="0">
                <a:effectLst/>
                <a:latin typeface="Bahnschrift Light" panose="020B0502040204020203" pitchFamily="34" charset="0"/>
              </a:rPr>
              <a:t>Implementazione e addestramento dell’NPC (DQN)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2294094D-BF82-463E-0759-2781E817ABD4}"/>
              </a:ext>
            </a:extLst>
          </p:cNvPr>
          <p:cNvSpPr txBox="1"/>
          <p:nvPr/>
        </p:nvSpPr>
        <p:spPr>
          <a:xfrm>
            <a:off x="8002267" y="3950684"/>
            <a:ext cx="3219490" cy="64633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it-IT" i="0" dirty="0">
                <a:effectLst/>
                <a:latin typeface="Bahnschrift Light" panose="020B0502040204020203" pitchFamily="34" charset="0"/>
              </a:rPr>
              <a:t>Valutazione delle prestazioni di </a:t>
            </a:r>
            <a:r>
              <a:rPr lang="it-IT" i="0" dirty="0" err="1">
                <a:effectLst/>
                <a:latin typeface="Bahnschrift Light" panose="020B0502040204020203" pitchFamily="34" charset="0"/>
              </a:rPr>
              <a:t>HeRoN</a:t>
            </a:r>
            <a:r>
              <a:rPr lang="it-IT" i="0" dirty="0">
                <a:effectLst/>
                <a:latin typeface="Bahnschrift Light" panose="020B0502040204020203" pitchFamily="34" charset="0"/>
              </a:rPr>
              <a:t> rispetto a baseline</a:t>
            </a:r>
          </a:p>
        </p:txBody>
      </p:sp>
      <p:pic>
        <p:nvPicPr>
          <p:cNvPr id="11" name="Immagine 10" descr="Immagine che contiene schermata, cerchio, Elementi grafici, testo&#10;&#10;Il contenuto generato dall'IA potrebbe non essere corretto.">
            <a:extLst>
              <a:ext uri="{FF2B5EF4-FFF2-40B4-BE49-F238E27FC236}">
                <a16:creationId xmlns:a16="http://schemas.microsoft.com/office/drawing/2014/main" id="{C10AE83D-970E-DADA-A5B1-1598B00F50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3784" y="4836321"/>
            <a:ext cx="1459922" cy="1459922"/>
          </a:xfrm>
          <a:prstGeom prst="rect">
            <a:avLst/>
          </a:prstGeom>
        </p:spPr>
      </p:pic>
      <p:pic>
        <p:nvPicPr>
          <p:cNvPr id="13" name="Immagine 12" descr="Immagine che contiene schermata, Policromia, cerchio, Elementi grafici&#10;&#10;Il contenuto generato dall'IA potrebbe non essere corretto.">
            <a:extLst>
              <a:ext uri="{FF2B5EF4-FFF2-40B4-BE49-F238E27FC236}">
                <a16:creationId xmlns:a16="http://schemas.microsoft.com/office/drawing/2014/main" id="{10A6F26B-49F6-D8E5-09E0-D8297D9E34D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161" y="4865104"/>
            <a:ext cx="1459922" cy="1459922"/>
          </a:xfrm>
          <a:prstGeom prst="rect">
            <a:avLst/>
          </a:prstGeom>
        </p:spPr>
      </p:pic>
      <p:pic>
        <p:nvPicPr>
          <p:cNvPr id="15" name="Immagine 14" descr="Immagine che contiene schermata, Carattere, simbolo, Elementi grafici&#10;&#10;Il contenuto generato dall'IA potrebbe non essere corretto.">
            <a:extLst>
              <a:ext uri="{FF2B5EF4-FFF2-40B4-BE49-F238E27FC236}">
                <a16:creationId xmlns:a16="http://schemas.microsoft.com/office/drawing/2014/main" id="{2A64DBA1-9803-2A96-DF4B-58BCB65252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5988" y="2151155"/>
            <a:ext cx="1372049" cy="1372049"/>
          </a:xfrm>
          <a:prstGeom prst="rect">
            <a:avLst/>
          </a:prstGeom>
        </p:spPr>
      </p:pic>
      <p:pic>
        <p:nvPicPr>
          <p:cNvPr id="17" name="Immagine 16" descr="Immagine che contiene Elementi grafici, grafica, clipart, Carattere&#10;&#10;Il contenuto generato dall'IA potrebbe non essere corretto.">
            <a:extLst>
              <a:ext uri="{FF2B5EF4-FFF2-40B4-BE49-F238E27FC236}">
                <a16:creationId xmlns:a16="http://schemas.microsoft.com/office/drawing/2014/main" id="{821EA071-2EA9-F243-14E2-5711222CF80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9524" y="2142590"/>
            <a:ext cx="1372050" cy="1372050"/>
          </a:xfrm>
          <a:prstGeom prst="rect">
            <a:avLst/>
          </a:prstGeom>
        </p:spPr>
      </p:pic>
      <p:pic>
        <p:nvPicPr>
          <p:cNvPr id="19" name="Immagine 18" descr="Immagine che contiene logo, simbolo, Elementi grafici, Carattere&#10;&#10;Il contenuto generato dall'IA potrebbe non essere corretto.">
            <a:extLst>
              <a:ext uri="{FF2B5EF4-FFF2-40B4-BE49-F238E27FC236}">
                <a16:creationId xmlns:a16="http://schemas.microsoft.com/office/drawing/2014/main" id="{DB6452A6-651F-1810-BA0C-E6B646D0C6D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1120" y="5689212"/>
            <a:ext cx="690892" cy="690892"/>
          </a:xfrm>
          <a:prstGeom prst="rect">
            <a:avLst/>
          </a:prstGeom>
        </p:spPr>
      </p:pic>
      <p:sp>
        <p:nvSpPr>
          <p:cNvPr id="20" name="Segnaposto numero diapositiva 19">
            <a:extLst>
              <a:ext uri="{FF2B5EF4-FFF2-40B4-BE49-F238E27FC236}">
                <a16:creationId xmlns:a16="http://schemas.microsoft.com/office/drawing/2014/main" id="{8F94A870-46F3-C112-970F-A4227920FA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FE350-E4FF-43F1-9343-8DDB4FE36F79}" type="slidenum">
              <a:rPr lang="it-IT" smtClean="0"/>
              <a:t>4</a:t>
            </a:fld>
            <a:endParaRPr lang="it-IT"/>
          </a:p>
        </p:txBody>
      </p:sp>
      <p:pic>
        <p:nvPicPr>
          <p:cNvPr id="12" name="Immagine 11" descr="Immagine che contiene clipart, cartone animato, arte, illustrazione&#10;&#10;Il contenuto generato dall'IA potrebbe non essere corretto.">
            <a:extLst>
              <a:ext uri="{FF2B5EF4-FFF2-40B4-BE49-F238E27FC236}">
                <a16:creationId xmlns:a16="http://schemas.microsoft.com/office/drawing/2014/main" id="{81D1EEAF-6AB1-095B-0D86-706F3FB36A5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8135" y="112883"/>
            <a:ext cx="423877" cy="423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7226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442394-0973-0204-6950-31E0C57200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quadrato, modello, linea, Rettangolo&#10;&#10;Il contenuto generato dall'IA potrebbe non essere corretto.">
            <a:extLst>
              <a:ext uri="{FF2B5EF4-FFF2-40B4-BE49-F238E27FC236}">
                <a16:creationId xmlns:a16="http://schemas.microsoft.com/office/drawing/2014/main" id="{98230E52-CC26-B574-DE52-C4E2CD70A73A}"/>
              </a:ext>
            </a:extLst>
          </p:cNvPr>
          <p:cNvPicPr/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>
            <a:off x="-13274" y="-658"/>
            <a:ext cx="12192000" cy="6858000"/>
          </a:xfrm>
          <a:prstGeom prst="rect">
            <a:avLst/>
          </a:prstGeom>
        </p:spPr>
      </p:pic>
      <p:sp>
        <p:nvSpPr>
          <p:cNvPr id="5" name="Titolo 10">
            <a:extLst>
              <a:ext uri="{FF2B5EF4-FFF2-40B4-BE49-F238E27FC236}">
                <a16:creationId xmlns:a16="http://schemas.microsoft.com/office/drawing/2014/main" id="{ACE2BE1D-8974-F5DF-977C-1896D49D8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3274" y="0"/>
            <a:ext cx="12205274" cy="721895"/>
          </a:xfrm>
        </p:spPr>
        <p:txBody>
          <a:bodyPr/>
          <a:lstStyle/>
          <a:p>
            <a:pPr algn="ctr"/>
            <a:r>
              <a:rPr lang="it-IT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CRAFTER ENVIRONMENT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E29B2E6F-6BBF-BCC8-A5AD-E40AA0F8DB63}"/>
              </a:ext>
            </a:extLst>
          </p:cNvPr>
          <p:cNvSpPr txBox="1"/>
          <p:nvPr/>
        </p:nvSpPr>
        <p:spPr>
          <a:xfrm>
            <a:off x="116106" y="1919256"/>
            <a:ext cx="4215450" cy="64633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it-IT" b="1" i="0" dirty="0">
                <a:solidFill>
                  <a:schemeClr val="accent4"/>
                </a:solidFill>
                <a:effectLst/>
                <a:latin typeface="Bahnschrift Light" panose="020B0502040204020203" pitchFamily="34" charset="0"/>
              </a:rPr>
              <a:t>Stato (43-dim)</a:t>
            </a:r>
            <a:r>
              <a:rPr lang="it-IT" i="0" dirty="0">
                <a:effectLst/>
                <a:latin typeface="Bahnschrift Light" panose="020B0502040204020203" pitchFamily="34" charset="0"/>
              </a:rPr>
              <a:t>: 16 </a:t>
            </a:r>
            <a:r>
              <a:rPr lang="it-IT" i="0" dirty="0" err="1">
                <a:effectLst/>
                <a:latin typeface="Bahnschrift Light" panose="020B0502040204020203" pitchFamily="34" charset="0"/>
              </a:rPr>
              <a:t>inventory</a:t>
            </a:r>
            <a:r>
              <a:rPr lang="it-IT" i="0" dirty="0">
                <a:effectLst/>
                <a:latin typeface="Bahnschrift Light" panose="020B0502040204020203" pitchFamily="34" charset="0"/>
              </a:rPr>
              <a:t> + 2 posizione + 3 status + 22 </a:t>
            </a:r>
            <a:r>
              <a:rPr lang="it-IT" i="0" dirty="0" err="1">
                <a:effectLst/>
                <a:latin typeface="Bahnschrift Light" panose="020B0502040204020203" pitchFamily="34" charset="0"/>
              </a:rPr>
              <a:t>achievements</a:t>
            </a:r>
            <a:endParaRPr lang="it-IT" i="0" dirty="0">
              <a:effectLst/>
              <a:latin typeface="Bahnschrift Light" panose="020B0502040204020203" pitchFamily="34" charset="0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044237C2-8688-81FA-92F1-59CF4458A4B0}"/>
              </a:ext>
            </a:extLst>
          </p:cNvPr>
          <p:cNvSpPr txBox="1"/>
          <p:nvPr/>
        </p:nvSpPr>
        <p:spPr>
          <a:xfrm>
            <a:off x="4794871" y="1919257"/>
            <a:ext cx="2909628" cy="64633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b="1" i="0" dirty="0" err="1">
                <a:solidFill>
                  <a:schemeClr val="accent4"/>
                </a:solidFill>
                <a:effectLst/>
                <a:latin typeface="Bahnschrift Light" panose="020B0502040204020203" pitchFamily="34" charset="0"/>
              </a:rPr>
              <a:t>Azioni</a:t>
            </a:r>
            <a:r>
              <a:rPr lang="en-US" b="1" i="0" dirty="0">
                <a:solidFill>
                  <a:schemeClr val="accent4"/>
                </a:solidFill>
                <a:effectLst/>
                <a:latin typeface="Bahnschrift Light" panose="020B0502040204020203" pitchFamily="34" charset="0"/>
              </a:rPr>
              <a:t> (17)</a:t>
            </a:r>
            <a:r>
              <a:rPr lang="en-US" i="0" dirty="0">
                <a:effectLst/>
                <a:latin typeface="Bahnschrift Light" panose="020B0502040204020203" pitchFamily="34" charset="0"/>
              </a:rPr>
              <a:t>: </a:t>
            </a:r>
            <a:r>
              <a:rPr lang="en-US" i="0" dirty="0" err="1">
                <a:effectLst/>
                <a:latin typeface="Bahnschrift Light" panose="020B0502040204020203" pitchFamily="34" charset="0"/>
              </a:rPr>
              <a:t>noop</a:t>
            </a:r>
            <a:r>
              <a:rPr lang="en-US" i="0" dirty="0">
                <a:effectLst/>
                <a:latin typeface="Bahnschrift Light" panose="020B0502040204020203" pitchFamily="34" charset="0"/>
              </a:rPr>
              <a:t>, move, do, sleep, place, make, ….</a:t>
            </a:r>
            <a:endParaRPr lang="it-IT" i="0" dirty="0">
              <a:effectLst/>
              <a:latin typeface="Bahnschrift Light" panose="020B0502040204020203" pitchFamily="34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6A72D08E-DA49-14F8-A221-8318F75E1FB8}"/>
              </a:ext>
            </a:extLst>
          </p:cNvPr>
          <p:cNvSpPr txBox="1"/>
          <p:nvPr/>
        </p:nvSpPr>
        <p:spPr>
          <a:xfrm>
            <a:off x="8459609" y="1919257"/>
            <a:ext cx="3152969" cy="64633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b="1" i="0" dirty="0" err="1">
                <a:solidFill>
                  <a:schemeClr val="accent4"/>
                </a:solidFill>
                <a:effectLst/>
                <a:latin typeface="Bahnschrift Light" panose="020B0502040204020203" pitchFamily="34" charset="0"/>
              </a:rPr>
              <a:t>Ricompense</a:t>
            </a:r>
            <a:r>
              <a:rPr lang="en-US" i="0" dirty="0">
                <a:effectLst/>
                <a:latin typeface="Bahnschrift Light" panose="020B0502040204020203" pitchFamily="34" charset="0"/>
              </a:rPr>
              <a:t>: </a:t>
            </a:r>
            <a:r>
              <a:rPr lang="en-US" i="0" dirty="0" err="1">
                <a:effectLst/>
                <a:latin typeface="Bahnschrift Light" panose="020B0502040204020203" pitchFamily="34" charset="0"/>
              </a:rPr>
              <a:t>native_reward</a:t>
            </a:r>
            <a:r>
              <a:rPr lang="en-US" i="0" dirty="0">
                <a:effectLst/>
                <a:latin typeface="Bahnschrift Light" panose="020B0502040204020203" pitchFamily="34" charset="0"/>
              </a:rPr>
              <a:t> + </a:t>
            </a:r>
            <a:r>
              <a:rPr lang="en-US" i="0" dirty="0" err="1">
                <a:effectLst/>
                <a:latin typeface="Bahnschrift Light" panose="020B0502040204020203" pitchFamily="34" charset="0"/>
              </a:rPr>
              <a:t>shaped_reward</a:t>
            </a:r>
            <a:endParaRPr lang="it-IT" i="0" dirty="0">
              <a:effectLst/>
              <a:latin typeface="Bahnschrift Light" panose="020B0502040204020203" pitchFamily="34" charset="0"/>
            </a:endParaRPr>
          </a:p>
        </p:txBody>
      </p:sp>
      <p:pic>
        <p:nvPicPr>
          <p:cNvPr id="3" name="Immagine 2" descr="Immagine che contiene Elementi grafici, clipart, grafica, poster&#10;&#10;Il contenuto generato dall'IA potrebbe non essere corretto.">
            <a:extLst>
              <a:ext uri="{FF2B5EF4-FFF2-40B4-BE49-F238E27FC236}">
                <a16:creationId xmlns:a16="http://schemas.microsoft.com/office/drawing/2014/main" id="{E97C2471-53E1-0015-AC41-3D4D6B3D68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7355" y="3339864"/>
            <a:ext cx="1752953" cy="1752953"/>
          </a:xfrm>
          <a:prstGeom prst="rect">
            <a:avLst/>
          </a:prstGeom>
        </p:spPr>
      </p:pic>
      <p:pic>
        <p:nvPicPr>
          <p:cNvPr id="10" name="Immagine 9" descr="Immagine che contiene clipart, creatività, cartone animato, illustrazione&#10;&#10;Il contenuto generato dall'IA potrebbe non essere corretto.">
            <a:extLst>
              <a:ext uri="{FF2B5EF4-FFF2-40B4-BE49-F238E27FC236}">
                <a16:creationId xmlns:a16="http://schemas.microsoft.com/office/drawing/2014/main" id="{DE7ED497-A13C-E957-03BC-B7D0DA648C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6139" y="3247773"/>
            <a:ext cx="1937137" cy="1937137"/>
          </a:xfrm>
          <a:prstGeom prst="rect">
            <a:avLst/>
          </a:prstGeom>
        </p:spPr>
      </p:pic>
      <p:pic>
        <p:nvPicPr>
          <p:cNvPr id="12" name="Immagine 11" descr="Immagine che contiene Elementi grafici, cerchio, Carattere, grafica&#10;&#10;Il contenuto generato dall'IA potrebbe non essere corretto.">
            <a:extLst>
              <a:ext uri="{FF2B5EF4-FFF2-40B4-BE49-F238E27FC236}">
                <a16:creationId xmlns:a16="http://schemas.microsoft.com/office/drawing/2014/main" id="{51608CF3-053B-5A45-DA7E-3D19691DA01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1116" y="3247771"/>
            <a:ext cx="1937137" cy="1937137"/>
          </a:xfrm>
          <a:prstGeom prst="rect">
            <a:avLst/>
          </a:prstGeom>
        </p:spPr>
      </p:pic>
      <p:sp>
        <p:nvSpPr>
          <p:cNvPr id="13" name="Segnaposto numero diapositiva 12">
            <a:extLst>
              <a:ext uri="{FF2B5EF4-FFF2-40B4-BE49-F238E27FC236}">
                <a16:creationId xmlns:a16="http://schemas.microsoft.com/office/drawing/2014/main" id="{BCDBF988-65D4-0B5A-DF0A-A75DFC59E4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FE350-E4FF-43F1-9343-8DDB4FE36F79}" type="slidenum">
              <a:rPr lang="it-IT" smtClean="0"/>
              <a:t>5</a:t>
            </a:fld>
            <a:endParaRPr lang="it-IT"/>
          </a:p>
        </p:txBody>
      </p:sp>
      <p:pic>
        <p:nvPicPr>
          <p:cNvPr id="6" name="Immagine 5" descr="Immagine che contiene cubo, schermata, design&#10;&#10;Il contenuto generato dall'IA potrebbe non essere corretto.">
            <a:extLst>
              <a:ext uri="{FF2B5EF4-FFF2-40B4-BE49-F238E27FC236}">
                <a16:creationId xmlns:a16="http://schemas.microsoft.com/office/drawing/2014/main" id="{5B29356E-160F-85EE-CC35-81B471A733A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2847" y="112438"/>
            <a:ext cx="497018" cy="497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7751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33EDE0-1A40-017D-7E5B-5AAC866709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quadrato, modello, linea, Rettangolo&#10;&#10;Il contenuto generato dall'IA potrebbe non essere corretto.">
            <a:extLst>
              <a:ext uri="{FF2B5EF4-FFF2-40B4-BE49-F238E27FC236}">
                <a16:creationId xmlns:a16="http://schemas.microsoft.com/office/drawing/2014/main" id="{EEF00937-C3F2-9A8A-7D42-89456DC9972B}"/>
              </a:ext>
            </a:extLst>
          </p:cNvPr>
          <p:cNvPicPr/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>
            <a:off x="-13274" y="-658"/>
            <a:ext cx="12192000" cy="6858000"/>
          </a:xfrm>
          <a:prstGeom prst="rect">
            <a:avLst/>
          </a:prstGeom>
        </p:spPr>
      </p:pic>
      <p:sp>
        <p:nvSpPr>
          <p:cNvPr id="5" name="Titolo 10">
            <a:extLst>
              <a:ext uri="{FF2B5EF4-FFF2-40B4-BE49-F238E27FC236}">
                <a16:creationId xmlns:a16="http://schemas.microsoft.com/office/drawing/2014/main" id="{44A033AD-7A7D-0484-0F3A-06E5F1CE10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3274" y="0"/>
            <a:ext cx="12205274" cy="721895"/>
          </a:xfrm>
        </p:spPr>
        <p:txBody>
          <a:bodyPr/>
          <a:lstStyle/>
          <a:p>
            <a:pPr algn="ctr"/>
            <a:r>
              <a:rPr 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REWARD NATIVE VS SHAPED</a:t>
            </a:r>
            <a:endParaRPr lang="it-IT" sz="4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3" name="Segnaposto numero diapositiva 12">
            <a:extLst>
              <a:ext uri="{FF2B5EF4-FFF2-40B4-BE49-F238E27FC236}">
                <a16:creationId xmlns:a16="http://schemas.microsoft.com/office/drawing/2014/main" id="{E2EB8C11-871C-C84E-F8EB-4FA8FC220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FE350-E4FF-43F1-9343-8DDB4FE36F79}" type="slidenum">
              <a:rPr lang="it-IT" smtClean="0"/>
              <a:t>6</a:t>
            </a:fld>
            <a:endParaRPr lang="it-IT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97B55FCC-F1A8-442E-2689-1EE0CCDD2606}"/>
              </a:ext>
            </a:extLst>
          </p:cNvPr>
          <p:cNvSpPr txBox="1"/>
          <p:nvPr/>
        </p:nvSpPr>
        <p:spPr>
          <a:xfrm>
            <a:off x="1841654" y="1910560"/>
            <a:ext cx="2489902" cy="36933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it-IT" i="0" dirty="0">
                <a:solidFill>
                  <a:schemeClr val="tx1"/>
                </a:solidFill>
                <a:effectLst/>
                <a:latin typeface="Bahnschrift Light" panose="020B0502040204020203" pitchFamily="34" charset="0"/>
              </a:rPr>
              <a:t>Ricompense </a:t>
            </a:r>
            <a:r>
              <a:rPr lang="it-IT" b="1" i="0" dirty="0">
                <a:solidFill>
                  <a:schemeClr val="accent1"/>
                </a:solidFill>
                <a:effectLst/>
                <a:latin typeface="Bahnschrift Light" panose="020B0502040204020203" pitchFamily="34" charset="0"/>
              </a:rPr>
              <a:t>native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201CAF5D-F650-4280-EEBC-694E04167372}"/>
              </a:ext>
            </a:extLst>
          </p:cNvPr>
          <p:cNvSpPr txBox="1"/>
          <p:nvPr/>
        </p:nvSpPr>
        <p:spPr>
          <a:xfrm>
            <a:off x="7860444" y="1910560"/>
            <a:ext cx="2489902" cy="36933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it-IT" i="0" dirty="0">
                <a:solidFill>
                  <a:schemeClr val="tx1"/>
                </a:solidFill>
                <a:effectLst/>
                <a:latin typeface="Bahnschrift Light" panose="020B0502040204020203" pitchFamily="34" charset="0"/>
              </a:rPr>
              <a:t>Ricompense </a:t>
            </a:r>
            <a:r>
              <a:rPr lang="it-IT" b="1" i="0" dirty="0" err="1">
                <a:solidFill>
                  <a:schemeClr val="accent1"/>
                </a:solidFill>
                <a:effectLst/>
                <a:latin typeface="Bahnschrift Light" panose="020B0502040204020203" pitchFamily="34" charset="0"/>
              </a:rPr>
              <a:t>shaped</a:t>
            </a:r>
            <a:endParaRPr lang="it-IT" b="1" i="0" dirty="0">
              <a:solidFill>
                <a:schemeClr val="accent1"/>
              </a:solidFill>
              <a:effectLst/>
              <a:latin typeface="Bahnschrift Light" panose="020B0502040204020203" pitchFamily="34" charset="0"/>
            </a:endParaRPr>
          </a:p>
        </p:txBody>
      </p:sp>
      <p:pic>
        <p:nvPicPr>
          <p:cNvPr id="17" name="Immagine 16" descr="Immagine che contiene testo, Carattere, bianco, schermata&#10;&#10;Il contenuto generato dall'IA potrebbe non essere corretto.">
            <a:extLst>
              <a:ext uri="{FF2B5EF4-FFF2-40B4-BE49-F238E27FC236}">
                <a16:creationId xmlns:a16="http://schemas.microsoft.com/office/drawing/2014/main" id="{B0C48E05-3FD9-ED49-5264-AC42682481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3517" y="3253397"/>
            <a:ext cx="3686175" cy="819150"/>
          </a:xfrm>
          <a:prstGeom prst="rect">
            <a:avLst/>
          </a:prstGeom>
          <a:ln w="19050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23" name="Immagine 22" descr="Immagine che contiene ingranaggio, oggetti in metallo, ruota, trasporto&#10;&#10;Il contenuto generato dall'IA potrebbe non essere corretto.">
            <a:extLst>
              <a:ext uri="{FF2B5EF4-FFF2-40B4-BE49-F238E27FC236}">
                <a16:creationId xmlns:a16="http://schemas.microsoft.com/office/drawing/2014/main" id="{16C5B1D0-74D8-0FDD-51A3-9EAE319ED5C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0211" y="4611672"/>
            <a:ext cx="1531686" cy="1531686"/>
          </a:xfrm>
          <a:prstGeom prst="rect">
            <a:avLst/>
          </a:prstGeom>
        </p:spPr>
      </p:pic>
      <p:pic>
        <p:nvPicPr>
          <p:cNvPr id="25" name="Immagine 24" descr="Immagine che contiene Elementi grafici, cerchio, clipart, ingranaggio&#10;&#10;Il contenuto generato dall'IA potrebbe non essere corretto.">
            <a:extLst>
              <a:ext uri="{FF2B5EF4-FFF2-40B4-BE49-F238E27FC236}">
                <a16:creationId xmlns:a16="http://schemas.microsoft.com/office/drawing/2014/main" id="{B389BCFC-29C0-36CE-94FC-0EFC359410E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0761" y="4611672"/>
            <a:ext cx="1531686" cy="1531686"/>
          </a:xfrm>
          <a:prstGeom prst="rect">
            <a:avLst/>
          </a:prstGeom>
        </p:spPr>
      </p:pic>
      <p:pic>
        <p:nvPicPr>
          <p:cNvPr id="28" name="Immagine 27" descr="Immagine che contiene simbolo, Elementi grafici, design&#10;&#10;Il contenuto generato dall'IA potrebbe non essere corretto.">
            <a:extLst>
              <a:ext uri="{FF2B5EF4-FFF2-40B4-BE49-F238E27FC236}">
                <a16:creationId xmlns:a16="http://schemas.microsoft.com/office/drawing/2014/main" id="{3BCA1866-75C1-572C-7D9C-CB91CDC9352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9720790" y="99537"/>
            <a:ext cx="522820" cy="522820"/>
          </a:xfrm>
          <a:prstGeom prst="rect">
            <a:avLst/>
          </a:prstGeom>
        </p:spPr>
      </p:pic>
      <p:pic>
        <p:nvPicPr>
          <p:cNvPr id="6" name="Immagine 5" descr="Immagine che contiene testo, Carattere, schermata, bianco&#10;&#10;Il contenuto generato dall'IA potrebbe non essere corretto.">
            <a:extLst>
              <a:ext uri="{FF2B5EF4-FFF2-40B4-BE49-F238E27FC236}">
                <a16:creationId xmlns:a16="http://schemas.microsoft.com/office/drawing/2014/main" id="{350021AE-9153-14ED-5D9A-E97A8690FD0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47802" y="3044050"/>
            <a:ext cx="4327055" cy="1231333"/>
          </a:xfrm>
          <a:prstGeom prst="rect">
            <a:avLst/>
          </a:prstGeom>
          <a:ln w="28575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03194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36FFBC-FC94-6212-D10E-0F2CF7307B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quadrato, modello, linea, Rettangolo&#10;&#10;Il contenuto generato dall'IA potrebbe non essere corretto.">
            <a:extLst>
              <a:ext uri="{FF2B5EF4-FFF2-40B4-BE49-F238E27FC236}">
                <a16:creationId xmlns:a16="http://schemas.microsoft.com/office/drawing/2014/main" id="{43094767-3130-D4F0-EFC7-CDEA083E9BDF}"/>
              </a:ext>
            </a:extLst>
          </p:cNvPr>
          <p:cNvPicPr/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>
            <a:off x="-13274" y="-658"/>
            <a:ext cx="12192000" cy="6858000"/>
          </a:xfrm>
          <a:prstGeom prst="rect">
            <a:avLst/>
          </a:prstGeom>
        </p:spPr>
      </p:pic>
      <p:sp>
        <p:nvSpPr>
          <p:cNvPr id="5" name="Titolo 10">
            <a:extLst>
              <a:ext uri="{FF2B5EF4-FFF2-40B4-BE49-F238E27FC236}">
                <a16:creationId xmlns:a16="http://schemas.microsoft.com/office/drawing/2014/main" id="{ED6BC5F1-256E-4359-7162-70E9D4950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3274" y="0"/>
            <a:ext cx="12205274" cy="721895"/>
          </a:xfrm>
        </p:spPr>
        <p:txBody>
          <a:bodyPr/>
          <a:lstStyle/>
          <a:p>
            <a:pPr algn="ctr"/>
            <a:r>
              <a:rPr lang="it-IT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ARCHITETTURA </a:t>
            </a:r>
            <a:r>
              <a:rPr lang="it-IT" sz="4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HeRoN</a:t>
            </a:r>
            <a:endParaRPr lang="it-IT" sz="4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EBEAE514-233C-FB91-B3DB-6CED154CBC48}"/>
              </a:ext>
            </a:extLst>
          </p:cNvPr>
          <p:cNvSpPr txBox="1"/>
          <p:nvPr/>
        </p:nvSpPr>
        <p:spPr>
          <a:xfrm>
            <a:off x="1130132" y="1919257"/>
            <a:ext cx="2575710" cy="40011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it-IT" sz="2000" i="0" dirty="0">
                <a:effectLst/>
                <a:latin typeface="Bahnschrift Light" panose="020B0502040204020203" pitchFamily="34" charset="0"/>
              </a:rPr>
              <a:t>NPC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76899BA-7FC0-4BAB-B0B3-A0CA86478562}"/>
              </a:ext>
            </a:extLst>
          </p:cNvPr>
          <p:cNvSpPr txBox="1"/>
          <p:nvPr/>
        </p:nvSpPr>
        <p:spPr>
          <a:xfrm>
            <a:off x="4794871" y="1919257"/>
            <a:ext cx="2575710" cy="40011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 latinLnBrk="0">
              <a:buNone/>
            </a:pPr>
            <a:r>
              <a:rPr lang="it-IT" sz="2000" i="0" dirty="0" err="1">
                <a:effectLst/>
                <a:latin typeface="Bahnschrift Light" panose="020B0502040204020203" pitchFamily="34" charset="0"/>
              </a:rPr>
              <a:t>Helper</a:t>
            </a:r>
            <a:endParaRPr lang="it-IT" sz="2000" i="0" dirty="0">
              <a:effectLst/>
              <a:latin typeface="Bahnschrift Light" panose="020B0502040204020203" pitchFamily="34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60F01075-7A37-6FCB-7C42-643BDEC86D33}"/>
              </a:ext>
            </a:extLst>
          </p:cNvPr>
          <p:cNvSpPr txBox="1"/>
          <p:nvPr/>
        </p:nvSpPr>
        <p:spPr>
          <a:xfrm>
            <a:off x="8459610" y="1919257"/>
            <a:ext cx="2575710" cy="40011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 latinLnBrk="0">
              <a:buNone/>
            </a:pPr>
            <a:r>
              <a:rPr lang="it-IT" sz="2000" i="0" dirty="0" err="1">
                <a:effectLst/>
                <a:latin typeface="Bahnschrift Light" panose="020B0502040204020203" pitchFamily="34" charset="0"/>
              </a:rPr>
              <a:t>Reviewer</a:t>
            </a:r>
            <a:endParaRPr lang="it-IT" sz="2000" i="0" dirty="0">
              <a:effectLst/>
              <a:latin typeface="Bahnschrift Light" panose="020B0502040204020203" pitchFamily="34" charset="0"/>
            </a:endParaRPr>
          </a:p>
        </p:txBody>
      </p:sp>
      <p:pic>
        <p:nvPicPr>
          <p:cNvPr id="3" name="Immagine 2" descr="Immagine che contiene Elementi grafici, clipart, grafica, cartone animato&#10;&#10;Il contenuto generato dall'IA potrebbe non essere corretto.">
            <a:extLst>
              <a:ext uri="{FF2B5EF4-FFF2-40B4-BE49-F238E27FC236}">
                <a16:creationId xmlns:a16="http://schemas.microsoft.com/office/drawing/2014/main" id="{24DB4C77-B070-D9FA-ED6F-9351F6F721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8214" y="3086477"/>
            <a:ext cx="1548136" cy="1548136"/>
          </a:xfrm>
          <a:prstGeom prst="rect">
            <a:avLst/>
          </a:prstGeom>
        </p:spPr>
      </p:pic>
      <p:pic>
        <p:nvPicPr>
          <p:cNvPr id="10" name="Immagine 9" descr="Immagine che contiene Elementi grafici, cerchio, Carattere, simbolo&#10;&#10;Il contenuto generato dall'IA potrebbe non essere corretto.">
            <a:extLst>
              <a:ext uri="{FF2B5EF4-FFF2-40B4-BE49-F238E27FC236}">
                <a16:creationId xmlns:a16="http://schemas.microsoft.com/office/drawing/2014/main" id="{87D16D58-6BB0-A0A1-0355-26150BC1F4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8330" y="3152593"/>
            <a:ext cx="1548135" cy="1548135"/>
          </a:xfrm>
          <a:prstGeom prst="rect">
            <a:avLst/>
          </a:prstGeom>
        </p:spPr>
      </p:pic>
      <p:pic>
        <p:nvPicPr>
          <p:cNvPr id="12" name="Immagine 11" descr="Immagine che contiene schermata, cerchio, design&#10;&#10;Il contenuto generato dall'IA potrebbe non essere corretto.">
            <a:extLst>
              <a:ext uri="{FF2B5EF4-FFF2-40B4-BE49-F238E27FC236}">
                <a16:creationId xmlns:a16="http://schemas.microsoft.com/office/drawing/2014/main" id="{822F8E8E-8328-8A2F-91D2-C6CA6CCC138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1936" y="2712518"/>
            <a:ext cx="1651252" cy="1651252"/>
          </a:xfrm>
          <a:prstGeom prst="rect">
            <a:avLst/>
          </a:prstGeom>
        </p:spPr>
      </p:pic>
      <p:pic>
        <p:nvPicPr>
          <p:cNvPr id="14" name="Immagine 13" descr="Immagine che contiene clipart, Elementi grafici, silhouette, creatività&#10;&#10;Il contenuto generato dall'IA potrebbe non essere corretto.">
            <a:extLst>
              <a:ext uri="{FF2B5EF4-FFF2-40B4-BE49-F238E27FC236}">
                <a16:creationId xmlns:a16="http://schemas.microsoft.com/office/drawing/2014/main" id="{61B0A19F-129F-4EE2-446D-48304337A30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600" y="3566261"/>
            <a:ext cx="1268720" cy="1268720"/>
          </a:xfrm>
          <a:prstGeom prst="rect">
            <a:avLst/>
          </a:prstGeom>
        </p:spPr>
      </p:pic>
      <p:sp>
        <p:nvSpPr>
          <p:cNvPr id="15" name="Segnaposto numero diapositiva 14">
            <a:extLst>
              <a:ext uri="{FF2B5EF4-FFF2-40B4-BE49-F238E27FC236}">
                <a16:creationId xmlns:a16="http://schemas.microsoft.com/office/drawing/2014/main" id="{071FDAA4-6DD4-170D-D1F2-75F1AA794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FE350-E4FF-43F1-9343-8DDB4FE36F79}" type="slidenum">
              <a:rPr lang="it-IT" smtClean="0"/>
              <a:t>7</a:t>
            </a:fld>
            <a:endParaRPr lang="it-IT"/>
          </a:p>
        </p:txBody>
      </p:sp>
      <p:pic>
        <p:nvPicPr>
          <p:cNvPr id="6" name="Immagine 5" descr="Immagine che contiene schermata, design, cerchio, Policromia&#10;&#10;Il contenuto generato dall'IA potrebbe non essere corretto.">
            <a:extLst>
              <a:ext uri="{FF2B5EF4-FFF2-40B4-BE49-F238E27FC236}">
                <a16:creationId xmlns:a16="http://schemas.microsoft.com/office/drawing/2014/main" id="{6ED4C329-C2B7-7835-4DC9-6C5F2275BCD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2161" y="108148"/>
            <a:ext cx="505597" cy="505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7767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533BB6-3438-569E-A5E8-5FFE00F1E9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quadrato, modello, linea, Rettangolo&#10;&#10;Il contenuto generato dall'IA potrebbe non essere corretto.">
            <a:extLst>
              <a:ext uri="{FF2B5EF4-FFF2-40B4-BE49-F238E27FC236}">
                <a16:creationId xmlns:a16="http://schemas.microsoft.com/office/drawing/2014/main" id="{25295C2B-091C-CB58-AB7C-020161B9AA32}"/>
              </a:ext>
            </a:extLst>
          </p:cNvPr>
          <p:cNvPicPr/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>
            <a:off x="-13274" y="-658"/>
            <a:ext cx="12192000" cy="6858000"/>
          </a:xfrm>
          <a:prstGeom prst="rect">
            <a:avLst/>
          </a:prstGeom>
        </p:spPr>
      </p:pic>
      <p:sp>
        <p:nvSpPr>
          <p:cNvPr id="5" name="Titolo 10">
            <a:extLst>
              <a:ext uri="{FF2B5EF4-FFF2-40B4-BE49-F238E27FC236}">
                <a16:creationId xmlns:a16="http://schemas.microsoft.com/office/drawing/2014/main" id="{B1406248-D4F9-44DC-15DC-34AEC0ABDF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3274" y="0"/>
            <a:ext cx="12205274" cy="721895"/>
          </a:xfrm>
        </p:spPr>
        <p:txBody>
          <a:bodyPr/>
          <a:lstStyle/>
          <a:p>
            <a:pPr algn="ctr"/>
            <a:r>
              <a:rPr lang="it-IT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ADDESTRAMENTO NPC</a:t>
            </a:r>
          </a:p>
        </p:txBody>
      </p:sp>
      <p:sp>
        <p:nvSpPr>
          <p:cNvPr id="15" name="Segnaposto numero diapositiva 14">
            <a:extLst>
              <a:ext uri="{FF2B5EF4-FFF2-40B4-BE49-F238E27FC236}">
                <a16:creationId xmlns:a16="http://schemas.microsoft.com/office/drawing/2014/main" id="{604FAECC-82CE-504C-1902-35CB64AB2B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FE350-E4FF-43F1-9343-8DDB4FE36F79}" type="slidenum">
              <a:rPr lang="it-IT" smtClean="0"/>
              <a:t>8</a:t>
            </a:fld>
            <a:endParaRPr lang="it-IT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3100D69E-C43B-12F5-4AD7-992A5533C222}"/>
              </a:ext>
            </a:extLst>
          </p:cNvPr>
          <p:cNvSpPr txBox="1"/>
          <p:nvPr/>
        </p:nvSpPr>
        <p:spPr>
          <a:xfrm>
            <a:off x="1230659" y="1434319"/>
            <a:ext cx="2575710" cy="40011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it-IT" sz="2000" i="0" dirty="0">
                <a:effectLst/>
                <a:latin typeface="Bahnschrift Light" panose="020B0502040204020203" pitchFamily="34" charset="0"/>
              </a:rPr>
              <a:t>Double DQN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4CE514EC-344D-4A8F-CCF4-473EF0038827}"/>
              </a:ext>
            </a:extLst>
          </p:cNvPr>
          <p:cNvSpPr txBox="1"/>
          <p:nvPr/>
        </p:nvSpPr>
        <p:spPr>
          <a:xfrm>
            <a:off x="5050302" y="1280431"/>
            <a:ext cx="2575710" cy="70788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it-IT" sz="2000" i="0" dirty="0" err="1">
                <a:effectLst/>
                <a:latin typeface="Bahnschrift Light" panose="020B0502040204020203" pitchFamily="34" charset="0"/>
              </a:rPr>
              <a:t>Backpropagation</a:t>
            </a:r>
            <a:r>
              <a:rPr lang="it-IT" sz="2000" i="0" dirty="0">
                <a:effectLst/>
                <a:latin typeface="Bahnschrift Light" panose="020B0502040204020203" pitchFamily="34" charset="0"/>
              </a:rPr>
              <a:t> perdita Q</a:t>
            </a:r>
          </a:p>
        </p:txBody>
      </p:sp>
      <p:pic>
        <p:nvPicPr>
          <p:cNvPr id="16" name="Immagine 15" descr="Immagine che contiene Elementi grafici, simbolo, logo, Carattere&#10;&#10;Il contenuto generato dall'IA potrebbe non essere corretto.">
            <a:extLst>
              <a:ext uri="{FF2B5EF4-FFF2-40B4-BE49-F238E27FC236}">
                <a16:creationId xmlns:a16="http://schemas.microsoft.com/office/drawing/2014/main" id="{05EB56F6-B022-0422-8BB8-2D89F60CFA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5617" y="2352769"/>
            <a:ext cx="740395" cy="740395"/>
          </a:xfrm>
          <a:prstGeom prst="rect">
            <a:avLst/>
          </a:prstGeom>
        </p:spPr>
      </p:pic>
      <p:pic>
        <p:nvPicPr>
          <p:cNvPr id="18" name="Immagine 17" descr="Immagine che contiene cerchio, schermata, Policromia, Elementi grafici&#10;&#10;Il contenuto generato dall'IA potrebbe non essere corretto.">
            <a:extLst>
              <a:ext uri="{FF2B5EF4-FFF2-40B4-BE49-F238E27FC236}">
                <a16:creationId xmlns:a16="http://schemas.microsoft.com/office/drawing/2014/main" id="{22BA940A-AD92-0B61-BFBA-EF9568074D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0922" y="2454346"/>
            <a:ext cx="1494469" cy="1494469"/>
          </a:xfrm>
          <a:prstGeom prst="rect">
            <a:avLst/>
          </a:prstGeom>
        </p:spPr>
      </p:pic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C3AEE191-331F-696C-895A-F40F07D0C9B5}"/>
              </a:ext>
            </a:extLst>
          </p:cNvPr>
          <p:cNvSpPr txBox="1"/>
          <p:nvPr/>
        </p:nvSpPr>
        <p:spPr>
          <a:xfrm>
            <a:off x="8869945" y="1280431"/>
            <a:ext cx="2575710" cy="70788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it-IT" sz="2000" i="0" dirty="0" err="1">
                <a:effectLst/>
                <a:latin typeface="Bahnschrift Light" panose="020B0502040204020203" pitchFamily="34" charset="0"/>
              </a:rPr>
              <a:t>Prioritized</a:t>
            </a:r>
            <a:r>
              <a:rPr lang="it-IT" sz="2000" i="0" dirty="0">
                <a:effectLst/>
                <a:latin typeface="Bahnschrift Light" panose="020B0502040204020203" pitchFamily="34" charset="0"/>
              </a:rPr>
              <a:t> Experience Replay</a:t>
            </a:r>
          </a:p>
        </p:txBody>
      </p:sp>
      <p:pic>
        <p:nvPicPr>
          <p:cNvPr id="29" name="Immagine 28" descr="Immagine che contiene Elementi grafici, cerchio, Carattere, simbolo&#10;&#10;Il contenuto generato dall'IA potrebbe non essere corretto.">
            <a:extLst>
              <a:ext uri="{FF2B5EF4-FFF2-40B4-BE49-F238E27FC236}">
                <a16:creationId xmlns:a16="http://schemas.microsoft.com/office/drawing/2014/main" id="{F7BFCFA7-475D-173E-2806-A4BB9FDF15F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5888" y="2272322"/>
            <a:ext cx="400110" cy="400110"/>
          </a:xfrm>
          <a:prstGeom prst="rect">
            <a:avLst/>
          </a:prstGeom>
        </p:spPr>
      </p:pic>
      <p:pic>
        <p:nvPicPr>
          <p:cNvPr id="31" name="Immagine 30" descr="Immagine che contiene cerchio, Elementi grafici, schermata, simbolo&#10;&#10;Il contenuto generato dall'IA potrebbe non essere corretto.">
            <a:extLst>
              <a:ext uri="{FF2B5EF4-FFF2-40B4-BE49-F238E27FC236}">
                <a16:creationId xmlns:a16="http://schemas.microsoft.com/office/drawing/2014/main" id="{AA768728-952F-62BE-0A6E-1127FC64014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829" y="2287828"/>
            <a:ext cx="400111" cy="400111"/>
          </a:xfrm>
          <a:prstGeom prst="rect">
            <a:avLst/>
          </a:prstGeom>
        </p:spPr>
      </p:pic>
      <p:pic>
        <p:nvPicPr>
          <p:cNvPr id="32" name="Immagine 31" descr="Immagine che contiene cerchio, schermata, Policromia, Elementi grafici&#10;&#10;Il contenuto generato dall'IA potrebbe non essere corretto.">
            <a:extLst>
              <a:ext uri="{FF2B5EF4-FFF2-40B4-BE49-F238E27FC236}">
                <a16:creationId xmlns:a16="http://schemas.microsoft.com/office/drawing/2014/main" id="{DF45CC16-F489-401A-FDB6-F99A9B8790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884" y="2789516"/>
            <a:ext cx="1053639" cy="1053639"/>
          </a:xfrm>
          <a:prstGeom prst="rect">
            <a:avLst/>
          </a:prstGeom>
        </p:spPr>
      </p:pic>
      <p:pic>
        <p:nvPicPr>
          <p:cNvPr id="33" name="Immagine 32" descr="Immagine che contiene cerchio, schermata, Policromia, Elementi grafici&#10;&#10;Il contenuto generato dall'IA potrebbe non essere corretto.">
            <a:extLst>
              <a:ext uri="{FF2B5EF4-FFF2-40B4-BE49-F238E27FC236}">
                <a16:creationId xmlns:a16="http://schemas.microsoft.com/office/drawing/2014/main" id="{291BE542-F2DD-A566-BBFB-A5341904B73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473" y="2789515"/>
            <a:ext cx="1053639" cy="1053639"/>
          </a:xfrm>
          <a:prstGeom prst="rect">
            <a:avLst/>
          </a:prstGeom>
        </p:spPr>
      </p:pic>
      <p:pic>
        <p:nvPicPr>
          <p:cNvPr id="34" name="Immagine 33" descr="Immagine che contiene cerchio, schermata, Policromia, Elementi grafici&#10;&#10;Il contenuto generato dall'IA potrebbe non essere corretto.">
            <a:extLst>
              <a:ext uri="{FF2B5EF4-FFF2-40B4-BE49-F238E27FC236}">
                <a16:creationId xmlns:a16="http://schemas.microsoft.com/office/drawing/2014/main" id="{C67BEBE3-3F60-5F90-6F31-A780DF63F3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0565" y="2421503"/>
            <a:ext cx="1494469" cy="1494469"/>
          </a:xfrm>
          <a:prstGeom prst="rect">
            <a:avLst/>
          </a:prstGeom>
        </p:spPr>
      </p:pic>
      <p:pic>
        <p:nvPicPr>
          <p:cNvPr id="36" name="Immagine 35" descr="Immagine che contiene Elementi grafici, stella, creatività, silhouette&#10;&#10;Il contenuto generato dall'IA potrebbe non essere corretto.">
            <a:extLst>
              <a:ext uri="{FF2B5EF4-FFF2-40B4-BE49-F238E27FC236}">
                <a16:creationId xmlns:a16="http://schemas.microsoft.com/office/drawing/2014/main" id="{0D4AD266-70EB-9EA8-C2EE-B961DD241DF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1011" y="2380979"/>
            <a:ext cx="721895" cy="721895"/>
          </a:xfrm>
          <a:prstGeom prst="rect">
            <a:avLst/>
          </a:prstGeom>
        </p:spPr>
      </p:pic>
      <p:pic>
        <p:nvPicPr>
          <p:cNvPr id="40" name="Immagine 39">
            <a:extLst>
              <a:ext uri="{FF2B5EF4-FFF2-40B4-BE49-F238E27FC236}">
                <a16:creationId xmlns:a16="http://schemas.microsoft.com/office/drawing/2014/main" id="{AE2EC6A7-2258-F8F6-842A-0EEBDBE0BA7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33010" y="4592684"/>
            <a:ext cx="2828925" cy="438150"/>
          </a:xfrm>
          <a:prstGeom prst="rect">
            <a:avLst/>
          </a:prstGeom>
          <a:ln w="19050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46" name="Immagine 45" descr="Immagine che contiene Carattere, calligrafia, testo, tipografia&#10;&#10;Il contenuto generato dall'IA potrebbe non essere corretto.">
            <a:extLst>
              <a:ext uri="{FF2B5EF4-FFF2-40B4-BE49-F238E27FC236}">
                <a16:creationId xmlns:a16="http://schemas.microsoft.com/office/drawing/2014/main" id="{9E923BFE-F277-0C02-E575-B28AF7443B4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10600" y="4539521"/>
            <a:ext cx="2847975" cy="600075"/>
          </a:xfrm>
          <a:prstGeom prst="rect">
            <a:avLst/>
          </a:prstGeom>
          <a:ln w="19050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48" name="Immagine 47" descr="Immagine che contiene Carattere, testo, bianco, tipografia&#10;&#10;Il contenuto generato dall'IA potrebbe non essere corretto.">
            <a:extLst>
              <a:ext uri="{FF2B5EF4-FFF2-40B4-BE49-F238E27FC236}">
                <a16:creationId xmlns:a16="http://schemas.microsoft.com/office/drawing/2014/main" id="{658DB4BC-C66B-4EF1-5167-3335D14C3E3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99943" y="4464096"/>
            <a:ext cx="1876425" cy="695325"/>
          </a:xfrm>
          <a:prstGeom prst="rect">
            <a:avLst/>
          </a:prstGeom>
          <a:ln w="19050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50" name="Immagine 49" descr="Immagine che contiene cerchio, schermata, Elementi grafici, arte&#10;&#10;Il contenuto generato dall'IA potrebbe non essere corretto.">
            <a:extLst>
              <a:ext uri="{FF2B5EF4-FFF2-40B4-BE49-F238E27FC236}">
                <a16:creationId xmlns:a16="http://schemas.microsoft.com/office/drawing/2014/main" id="{2726608D-3CCC-9F36-AB75-032C0680D49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9945" y="0"/>
            <a:ext cx="607684" cy="607684"/>
          </a:xfrm>
          <a:prstGeom prst="rect">
            <a:avLst/>
          </a:prstGeom>
        </p:spPr>
      </p:pic>
      <p:pic>
        <p:nvPicPr>
          <p:cNvPr id="7" name="Immagine 6" descr="Immagine che contiene Carattere, testo, calligrafia, tipografia&#10;&#10;Il contenuto generato dall'IA potrebbe non essere corretto.">
            <a:extLst>
              <a:ext uri="{FF2B5EF4-FFF2-40B4-BE49-F238E27FC236}">
                <a16:creationId xmlns:a16="http://schemas.microsoft.com/office/drawing/2014/main" id="{658DA022-F809-4B44-172A-EA44FDA2E8B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662987" y="4855817"/>
            <a:ext cx="2743200" cy="283779"/>
          </a:xfrm>
          <a:prstGeom prst="rect">
            <a:avLst/>
          </a:prstGeom>
        </p:spPr>
      </p:pic>
      <p:pic>
        <p:nvPicPr>
          <p:cNvPr id="8" name="Immagine 7" descr="Immagine che contiene testo, schermata, Carattere, linea&#10;&#10;Il contenuto generato dall'IA potrebbe non essere corretto.">
            <a:extLst>
              <a:ext uri="{FF2B5EF4-FFF2-40B4-BE49-F238E27FC236}">
                <a16:creationId xmlns:a16="http://schemas.microsoft.com/office/drawing/2014/main" id="{30BA50F1-BF80-D9A9-83B4-B91C869AF93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423968" y="5436640"/>
            <a:ext cx="2914187" cy="902801"/>
          </a:xfrm>
          <a:prstGeom prst="rect">
            <a:avLst/>
          </a:prstGeom>
        </p:spPr>
      </p:pic>
      <p:pic>
        <p:nvPicPr>
          <p:cNvPr id="10" name="Immagine 9" descr="Immagine che contiene testo, Carattere, schermata, linea&#10;&#10;Il contenuto generato dall'IA potrebbe non essere corretto.">
            <a:extLst>
              <a:ext uri="{FF2B5EF4-FFF2-40B4-BE49-F238E27FC236}">
                <a16:creationId xmlns:a16="http://schemas.microsoft.com/office/drawing/2014/main" id="{F213EED6-6017-2F27-75EF-24484672FF3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99436" y="5545210"/>
            <a:ext cx="2943225" cy="561975"/>
          </a:xfrm>
          <a:prstGeom prst="rect">
            <a:avLst/>
          </a:prstGeom>
        </p:spPr>
      </p:pic>
      <p:pic>
        <p:nvPicPr>
          <p:cNvPr id="12" name="Immagine 11" descr="Immagine che contiene testo, Carattere, schermata, bianco&#10;&#10;Il contenuto generato dall'IA potrebbe non essere corretto.">
            <a:extLst>
              <a:ext uri="{FF2B5EF4-FFF2-40B4-BE49-F238E27FC236}">
                <a16:creationId xmlns:a16="http://schemas.microsoft.com/office/drawing/2014/main" id="{BC93BA2E-6BB4-DD87-4A4C-F203FA253E2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216076" y="5464179"/>
            <a:ext cx="3048000" cy="847725"/>
          </a:xfrm>
          <a:prstGeom prst="rect">
            <a:avLst/>
          </a:prstGeom>
        </p:spPr>
      </p:pic>
      <p:pic>
        <p:nvPicPr>
          <p:cNvPr id="14" name="Immagine 13" descr="Immagine che contiene testo, Carattere, schermata, linea&#10;&#10;Il contenuto generato dall'IA potrebbe non essere corretto.">
            <a:extLst>
              <a:ext uri="{FF2B5EF4-FFF2-40B4-BE49-F238E27FC236}">
                <a16:creationId xmlns:a16="http://schemas.microsoft.com/office/drawing/2014/main" id="{640E113F-B876-BA72-3D15-5CC8A7319C13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374346" y="5496759"/>
            <a:ext cx="2743200" cy="842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649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ADAFE5-CBAF-A867-BE39-DF39BA55C8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quadrato, modello, linea, Rettangolo&#10;&#10;Il contenuto generato dall'IA potrebbe non essere corretto.">
            <a:extLst>
              <a:ext uri="{FF2B5EF4-FFF2-40B4-BE49-F238E27FC236}">
                <a16:creationId xmlns:a16="http://schemas.microsoft.com/office/drawing/2014/main" id="{45AF1E02-B714-C63F-C045-AD2782E12E68}"/>
              </a:ext>
            </a:extLst>
          </p:cNvPr>
          <p:cNvPicPr/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>
            <a:off x="-13274" y="-658"/>
            <a:ext cx="12192000" cy="6858000"/>
          </a:xfrm>
          <a:prstGeom prst="rect">
            <a:avLst/>
          </a:prstGeom>
        </p:spPr>
      </p:pic>
      <p:sp>
        <p:nvSpPr>
          <p:cNvPr id="5" name="Titolo 10">
            <a:extLst>
              <a:ext uri="{FF2B5EF4-FFF2-40B4-BE49-F238E27FC236}">
                <a16:creationId xmlns:a16="http://schemas.microsoft.com/office/drawing/2014/main" id="{8BC5DC4C-1511-4ADF-2174-226AFB0837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3274" y="0"/>
            <a:ext cx="12205274" cy="721895"/>
          </a:xfrm>
        </p:spPr>
        <p:txBody>
          <a:bodyPr/>
          <a:lstStyle/>
          <a:p>
            <a:pPr algn="ctr"/>
            <a:r>
              <a:rPr lang="it-IT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OTTIMIZZAZIONE DELL’HELPER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6DA20DDE-5467-501D-2AB5-580E7A84316A}"/>
              </a:ext>
            </a:extLst>
          </p:cNvPr>
          <p:cNvSpPr txBox="1"/>
          <p:nvPr/>
        </p:nvSpPr>
        <p:spPr>
          <a:xfrm>
            <a:off x="715583" y="1816057"/>
            <a:ext cx="3062764" cy="92333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it-IT" b="1" i="0" dirty="0">
                <a:solidFill>
                  <a:schemeClr val="accent1"/>
                </a:solidFill>
                <a:effectLst/>
                <a:latin typeface="Bahnschrift Light" panose="020B0502040204020203" pitchFamily="34" charset="0"/>
              </a:rPr>
              <a:t>Output atteso</a:t>
            </a:r>
            <a:r>
              <a:rPr lang="it-IT" i="0" dirty="0">
                <a:effectLst/>
                <a:latin typeface="Bahnschrift Light" panose="020B0502040204020203" pitchFamily="34" charset="0"/>
              </a:rPr>
              <a:t> sequenze di azioni in formato: (`[</a:t>
            </a:r>
            <a:r>
              <a:rPr lang="it-IT" i="0" dirty="0" err="1">
                <a:effectLst/>
                <a:latin typeface="Bahnschrift Light" panose="020B0502040204020203" pitchFamily="34" charset="0"/>
              </a:rPr>
              <a:t>move_right</a:t>
            </a:r>
            <a:r>
              <a:rPr lang="it-IT" i="0" dirty="0">
                <a:effectLst/>
                <a:latin typeface="Bahnschrift Light" panose="020B0502040204020203" pitchFamily="34" charset="0"/>
              </a:rPr>
              <a:t>], [do], ...`)</a:t>
            </a:r>
          </a:p>
        </p:txBody>
      </p:sp>
      <p:pic>
        <p:nvPicPr>
          <p:cNvPr id="3" name="Immagine 2" descr="Immagine che contiene ingranaggio, cerchio, schermata, testo&#10;&#10;Il contenuto generato dall'IA potrebbe non essere corretto.">
            <a:extLst>
              <a:ext uri="{FF2B5EF4-FFF2-40B4-BE49-F238E27FC236}">
                <a16:creationId xmlns:a16="http://schemas.microsoft.com/office/drawing/2014/main" id="{5BBB0926-55AC-EBB3-730F-DFEA5A1BCE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0618" y="3191087"/>
            <a:ext cx="1692693" cy="1692693"/>
          </a:xfrm>
          <a:prstGeom prst="rect">
            <a:avLst/>
          </a:prstGeom>
        </p:spPr>
      </p:pic>
      <p:sp>
        <p:nvSpPr>
          <p:cNvPr id="11" name="Segnaposto numero diapositiva 10">
            <a:extLst>
              <a:ext uri="{FF2B5EF4-FFF2-40B4-BE49-F238E27FC236}">
                <a16:creationId xmlns:a16="http://schemas.microsoft.com/office/drawing/2014/main" id="{409952AB-F38C-0D5E-6A35-7690C3CE4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FE350-E4FF-43F1-9343-8DDB4FE36F79}" type="slidenum">
              <a:rPr lang="it-IT" smtClean="0"/>
              <a:t>9</a:t>
            </a:fld>
            <a:endParaRPr lang="it-IT"/>
          </a:p>
        </p:txBody>
      </p:sp>
      <p:pic>
        <p:nvPicPr>
          <p:cNvPr id="6" name="Immagine 5" descr="Immagine che contiene Elementi grafici, clipart, creatività&#10;&#10;Il contenuto generato dall'IA potrebbe non essere corretto.">
            <a:extLst>
              <a:ext uri="{FF2B5EF4-FFF2-40B4-BE49-F238E27FC236}">
                <a16:creationId xmlns:a16="http://schemas.microsoft.com/office/drawing/2014/main" id="{B6D3ACDE-6A5F-FC35-4984-6EC0C578AE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1956" y="111292"/>
            <a:ext cx="499309" cy="499309"/>
          </a:xfrm>
          <a:prstGeom prst="rect">
            <a:avLst/>
          </a:prstGeom>
        </p:spPr>
      </p:pic>
      <p:pic>
        <p:nvPicPr>
          <p:cNvPr id="12" name="Immagine 11" descr="Immagine che contiene schermata, Elementi grafici, Blu elettrico, grafica&#10;&#10;Il contenuto generato dall'IA potrebbe non essere corretto.">
            <a:extLst>
              <a:ext uri="{FF2B5EF4-FFF2-40B4-BE49-F238E27FC236}">
                <a16:creationId xmlns:a16="http://schemas.microsoft.com/office/drawing/2014/main" id="{7B81F680-A4D8-296F-4C6E-6F2C8C0D5DB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2630" y="2967450"/>
            <a:ext cx="1153917" cy="1153917"/>
          </a:xfrm>
          <a:prstGeom prst="rect">
            <a:avLst/>
          </a:prstGeom>
        </p:spPr>
      </p:pic>
      <p:pic>
        <p:nvPicPr>
          <p:cNvPr id="8" name="Immagine 7" descr="Immagine che contiene testo, numero, Carattere, schermata&#10;&#10;Il contenuto generato dall'IA potrebbe non essere corretto.">
            <a:extLst>
              <a:ext uri="{FF2B5EF4-FFF2-40B4-BE49-F238E27FC236}">
                <a16:creationId xmlns:a16="http://schemas.microsoft.com/office/drawing/2014/main" id="{54AE290D-DC61-3188-B681-C6489F6262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52647" y="2739387"/>
            <a:ext cx="6159978" cy="1379226"/>
          </a:xfrm>
          <a:prstGeom prst="rect">
            <a:avLst/>
          </a:prstGeom>
          <a:ln w="19050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1250975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9197</TotalTime>
  <Words>1916</Words>
  <Application>Microsoft Office PowerPoint</Application>
  <PresentationFormat>Widescreen</PresentationFormat>
  <Paragraphs>219</Paragraphs>
  <Slides>20</Slides>
  <Notes>20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20</vt:i4>
      </vt:variant>
    </vt:vector>
  </HeadingPairs>
  <TitlesOfParts>
    <vt:vector size="26" baseType="lpstr">
      <vt:lpstr>Aharoni</vt:lpstr>
      <vt:lpstr>Aptos</vt:lpstr>
      <vt:lpstr>Aptos Display</vt:lpstr>
      <vt:lpstr>Arial</vt:lpstr>
      <vt:lpstr>Bahnschrift Light</vt:lpstr>
      <vt:lpstr>Tema di Office</vt:lpstr>
      <vt:lpstr>Presentazione standard di PowerPoint</vt:lpstr>
      <vt:lpstr>INDICE</vt:lpstr>
      <vt:lpstr>CONTESTO E MOTIVAZIONE</vt:lpstr>
      <vt:lpstr>OBIETTIVI DEL PROGETTO</vt:lpstr>
      <vt:lpstr>CRAFTER ENVIRONMENT</vt:lpstr>
      <vt:lpstr>REWARD NATIVE VS SHAPED</vt:lpstr>
      <vt:lpstr>ARCHITETTURA HeRoN</vt:lpstr>
      <vt:lpstr>ADDESTRAMENTO NPC</vt:lpstr>
      <vt:lpstr>OTTIMIZZAZIONE DELL’HELPER</vt:lpstr>
      <vt:lpstr>OTTIMIZZAZIONE DELL’HELPER (cont.)</vt:lpstr>
      <vt:lpstr>REVIEWER: DATASET E FINE-TUNING</vt:lpstr>
      <vt:lpstr>REWARD FUNCTION PPO PER IL REVIEWER</vt:lpstr>
      <vt:lpstr>VALUTAZIONE E METRICHE</vt:lpstr>
      <vt:lpstr>VALUTAZIONE E METRICHE</vt:lpstr>
      <vt:lpstr>VALUTAZIONE E METRICHE</vt:lpstr>
      <vt:lpstr>VALUTAZIONE E METRICHE</vt:lpstr>
      <vt:lpstr>VALUTAZIONE E METRICHE</vt:lpstr>
      <vt:lpstr>CHALLENGE AFFRONTATE</vt:lpstr>
      <vt:lpstr>CONCLUSIONI E SVILUPPI FUTURI</vt:lpstr>
      <vt:lpstr>GRAZIE PER L’ATTENZIONE!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Danilo Gisolfi</dc:creator>
  <cp:lastModifiedBy>Danilo Gisolfi</cp:lastModifiedBy>
  <cp:revision>52</cp:revision>
  <dcterms:created xsi:type="dcterms:W3CDTF">2025-11-18T15:39:46Z</dcterms:created>
  <dcterms:modified xsi:type="dcterms:W3CDTF">2026-01-07T23:04:26Z</dcterms:modified>
</cp:coreProperties>
</file>